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07" r:id="rId2"/>
    <p:sldId id="308" r:id="rId3"/>
    <p:sldId id="266" r:id="rId4"/>
    <p:sldId id="267" r:id="rId5"/>
    <p:sldId id="268" r:id="rId6"/>
    <p:sldId id="269" r:id="rId7"/>
    <p:sldId id="295" r:id="rId8"/>
    <p:sldId id="312" r:id="rId9"/>
    <p:sldId id="313" r:id="rId10"/>
    <p:sldId id="314" r:id="rId11"/>
    <p:sldId id="317" r:id="rId12"/>
    <p:sldId id="315" r:id="rId13"/>
    <p:sldId id="316" r:id="rId14"/>
    <p:sldId id="298" r:id="rId15"/>
    <p:sldId id="318" r:id="rId16"/>
    <p:sldId id="296" r:id="rId17"/>
    <p:sldId id="300" r:id="rId18"/>
    <p:sldId id="301" r:id="rId19"/>
    <p:sldId id="299" r:id="rId20"/>
    <p:sldId id="272" r:id="rId21"/>
    <p:sldId id="273" r:id="rId22"/>
    <p:sldId id="302" r:id="rId23"/>
    <p:sldId id="303" r:id="rId24"/>
    <p:sldId id="306" r:id="rId25"/>
    <p:sldId id="290" r:id="rId26"/>
    <p:sldId id="309" r:id="rId27"/>
    <p:sldId id="310" r:id="rId28"/>
    <p:sldId id="311" r:id="rId29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813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545"/>
  </p:normalViewPr>
  <p:slideViewPr>
    <p:cSldViewPr snapToGrid="0" snapToObjects="1">
      <p:cViewPr varScale="1">
        <p:scale>
          <a:sx n="110" d="100"/>
          <a:sy n="110" d="100"/>
        </p:scale>
        <p:origin x="114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29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07E28-57B1-584B-858A-8784DC586409}" type="datetimeFigureOut">
              <a:rPr kumimoji="1" lang="zh-CN" altLang="en-US" smtClean="0"/>
              <a:t>17/10/23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3DD3E-97C9-AF49-98B5-3FE291BDC5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516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5E5ED-D628-4D41-B1C4-ACE88EBC9A89}" type="datetimeFigureOut">
              <a:rPr kumimoji="1" lang="zh-CN" altLang="en-US" smtClean="0"/>
              <a:t>17/10/23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62403-0F4F-F449-82D9-80A8D8EC4E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1254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62403-0F4F-F449-82D9-80A8D8EC4E2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78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62403-0F4F-F449-82D9-80A8D8EC4E2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78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62403-0F4F-F449-82D9-80A8D8EC4E2E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78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62403-0F4F-F449-82D9-80A8D8EC4E2E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78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62403-0F4F-F449-82D9-80A8D8EC4E2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78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1)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 input</a:t>
            </a:r>
            <a:r>
              <a:rPr kumimoji="1" lang="zh-CN" altLang="en-US" dirty="0" smtClean="0"/>
              <a:t>数据输入端，可以接收来自任何地方的源数据  </a:t>
            </a:r>
            <a:endParaRPr kumimoji="1" lang="en-US" altLang="zh-CN" dirty="0" smtClean="0"/>
          </a:p>
          <a:p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(1) file</a:t>
            </a:r>
            <a:r>
              <a:rPr kumimoji="1" lang="zh-CN" altLang="en-US" dirty="0" smtClean="0"/>
              <a:t>：从文件中读取  </a:t>
            </a:r>
            <a:endParaRPr kumimoji="1" lang="en-US" altLang="zh-CN" dirty="0" smtClean="0"/>
          </a:p>
          <a:p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(2) syslog</a:t>
            </a:r>
            <a:r>
              <a:rPr kumimoji="1" lang="zh-CN" altLang="en-US" dirty="0" smtClean="0"/>
              <a:t>：监听在</a:t>
            </a:r>
            <a:r>
              <a:rPr kumimoji="1" lang="en-US" altLang="zh-CN" dirty="0" smtClean="0"/>
              <a:t>514</a:t>
            </a:r>
            <a:r>
              <a:rPr kumimoji="1" lang="zh-CN" altLang="en-US" dirty="0" smtClean="0"/>
              <a:t>端口的系统日志信息，并解析成</a:t>
            </a:r>
            <a:r>
              <a:rPr kumimoji="1" lang="en-US" altLang="zh-CN" dirty="0" smtClean="0"/>
              <a:t>RFC3164</a:t>
            </a:r>
            <a:r>
              <a:rPr kumimoji="1" lang="zh-CN" altLang="en-US" dirty="0" smtClean="0"/>
              <a:t>格式。   </a:t>
            </a:r>
            <a:endParaRPr kumimoji="1" lang="en-US" altLang="zh-CN" dirty="0" smtClean="0"/>
          </a:p>
          <a:p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(3) </a:t>
            </a:r>
            <a:r>
              <a:rPr kumimoji="1" lang="en-US" altLang="zh-CN" dirty="0" err="1" smtClean="0"/>
              <a:t>redis</a:t>
            </a:r>
            <a:r>
              <a:rPr kumimoji="1" lang="zh-CN" altLang="en-US" dirty="0" smtClean="0"/>
              <a:t>：从</a:t>
            </a:r>
            <a:r>
              <a:rPr kumimoji="1" lang="en-US" altLang="zh-CN" dirty="0" err="1" smtClean="0"/>
              <a:t>redis</a:t>
            </a:r>
            <a:r>
              <a:rPr kumimoji="1" lang="en-US" altLang="zh-CN" dirty="0" smtClean="0"/>
              <a:t>-server list </a:t>
            </a:r>
            <a:r>
              <a:rPr kumimoji="1" lang="zh-CN" altLang="en-US" dirty="0" smtClean="0"/>
              <a:t>中获取   </a:t>
            </a:r>
            <a:endParaRPr kumimoji="1" lang="en-US" altLang="zh-CN" dirty="0" smtClean="0"/>
          </a:p>
          <a:p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(4) beat</a:t>
            </a:r>
            <a:r>
              <a:rPr kumimoji="1" lang="zh-CN" altLang="en-US" dirty="0" smtClean="0"/>
              <a:t>：接收来自</a:t>
            </a:r>
            <a:r>
              <a:rPr kumimoji="1" lang="en-US" altLang="zh-CN" dirty="0" err="1" smtClean="0"/>
              <a:t>Filebeat</a:t>
            </a:r>
            <a:r>
              <a:rPr kumimoji="1" lang="zh-CN" altLang="en-US" dirty="0" smtClean="0"/>
              <a:t>的事件</a:t>
            </a:r>
          </a:p>
          <a:p>
            <a:pPr marL="342900" indent="-342900">
              <a:buAutoNum type="arabicParenR" startAt="2"/>
            </a:pPr>
            <a:r>
              <a:rPr kumimoji="1" lang="en-US" altLang="zh-CN" dirty="0" smtClean="0"/>
              <a:t>Filter </a:t>
            </a:r>
            <a:r>
              <a:rPr kumimoji="1" lang="zh-CN" altLang="en-US" dirty="0" smtClean="0"/>
              <a:t>数据中转层，主要进行格式处理，数据类型转换、数据过滤、字段添加，修改等，常用的过滤器如下</a:t>
            </a:r>
            <a:r>
              <a:rPr kumimoji="1" lang="en-US" altLang="zh-CN" dirty="0" smtClean="0"/>
              <a:t>:  </a:t>
            </a:r>
            <a:r>
              <a:rPr kumimoji="1" lang="zh-CN" altLang="en-US" dirty="0" smtClean="0"/>
              <a:t>    </a:t>
            </a:r>
            <a:r>
              <a:rPr kumimoji="1" lang="en-US" altLang="zh-CN" dirty="0" smtClean="0"/>
              <a:t> (1)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grok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通过正则解析和结构化任何文本。</a:t>
            </a:r>
            <a:r>
              <a:rPr kumimoji="1" lang="en-US" altLang="zh-CN" dirty="0" err="1" smtClean="0"/>
              <a:t>Grok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目前是</a:t>
            </a:r>
            <a:r>
              <a:rPr kumimoji="1" lang="en-US" altLang="zh-CN" dirty="0" err="1" smtClean="0"/>
              <a:t>logstash</a:t>
            </a:r>
            <a:r>
              <a:rPr kumimoji="1" lang="zh-CN" altLang="en-US" dirty="0" smtClean="0"/>
              <a:t>最好的方式对非    结构化日志数据解析成结构化和可查询化。</a:t>
            </a:r>
            <a:r>
              <a:rPr kumimoji="1" lang="en-US" altLang="zh-CN" dirty="0" err="1" smtClean="0"/>
              <a:t>logstash</a:t>
            </a:r>
            <a:r>
              <a:rPr kumimoji="1" lang="zh-CN" altLang="en-US" dirty="0" smtClean="0"/>
              <a:t>内置了</a:t>
            </a:r>
            <a:r>
              <a:rPr kumimoji="1" lang="en-US" altLang="zh-CN" dirty="0" smtClean="0"/>
              <a:t>120</a:t>
            </a:r>
            <a:r>
              <a:rPr kumimoji="1" lang="zh-CN" altLang="en-US" dirty="0" smtClean="0"/>
              <a:t>个匹配模式，满足大部    分需求。    </a:t>
            </a:r>
            <a:r>
              <a:rPr kumimoji="1" lang="en-US" altLang="zh-CN" dirty="0" smtClean="0"/>
              <a:t>(2)mutate: </a:t>
            </a:r>
            <a:r>
              <a:rPr kumimoji="1" lang="zh-CN" altLang="en-US" dirty="0" smtClean="0"/>
              <a:t>在事件字段执行一般的转换。可以重命名、删除、替换和修改事件字段。    </a:t>
            </a:r>
            <a:r>
              <a:rPr kumimoji="1" lang="en-US" altLang="zh-CN" dirty="0" smtClean="0"/>
              <a:t>(3)drop: </a:t>
            </a:r>
            <a:r>
              <a:rPr kumimoji="1" lang="zh-CN" altLang="en-US" dirty="0" smtClean="0"/>
              <a:t>完全丢弃事件，如</a:t>
            </a:r>
            <a:r>
              <a:rPr kumimoji="1" lang="en-US" altLang="zh-CN" dirty="0" smtClean="0"/>
              <a:t>debug</a:t>
            </a:r>
            <a:r>
              <a:rPr kumimoji="1" lang="zh-CN" altLang="en-US" dirty="0" smtClean="0"/>
              <a:t>事件。    </a:t>
            </a:r>
            <a:r>
              <a:rPr kumimoji="1" lang="en-US" altLang="zh-CN" dirty="0" smtClean="0"/>
              <a:t>(4)clone: </a:t>
            </a:r>
            <a:r>
              <a:rPr kumimoji="1" lang="zh-CN" altLang="en-US" dirty="0" smtClean="0"/>
              <a:t>复制事件，可能添加或者删除字段。    </a:t>
            </a:r>
            <a:r>
              <a:rPr kumimoji="1" lang="en-US" altLang="zh-CN" dirty="0" smtClean="0"/>
              <a:t>(5)</a:t>
            </a:r>
            <a:r>
              <a:rPr kumimoji="1" lang="en-US" altLang="zh-CN" dirty="0" err="1" smtClean="0"/>
              <a:t>geoip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添加有关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地址地理位置信息。</a:t>
            </a:r>
            <a:endParaRPr kumimoji="1" lang="en-US" altLang="zh-CN" dirty="0" smtClean="0"/>
          </a:p>
          <a:p>
            <a:pPr marL="342900" indent="-342900">
              <a:buAutoNum type="arabicParenR" startAt="2"/>
            </a:pPr>
            <a:r>
              <a:rPr kumimoji="1" lang="en-US" altLang="zh-CN" dirty="0" smtClean="0"/>
              <a:t>output </a:t>
            </a:r>
            <a:r>
              <a:rPr kumimoji="1" lang="zh-CN" altLang="en-US" dirty="0" smtClean="0"/>
              <a:t>是</a:t>
            </a:r>
            <a:r>
              <a:rPr kumimoji="1" lang="en-US" altLang="zh-CN" dirty="0" err="1" smtClean="0"/>
              <a:t>logstash</a:t>
            </a:r>
            <a:r>
              <a:rPr kumimoji="1" lang="zh-CN" altLang="en-US" dirty="0" smtClean="0"/>
              <a:t>工作的最后一个阶段，负责将数据输出到指定位置，兼容大多数应用，常用的有</a:t>
            </a:r>
            <a:r>
              <a:rPr kumimoji="1" lang="en-US" altLang="zh-CN" dirty="0" smtClean="0"/>
              <a:t>:    (1)</a:t>
            </a:r>
            <a:r>
              <a:rPr kumimoji="1" lang="en-US" altLang="zh-CN" dirty="0" err="1" smtClean="0"/>
              <a:t>elasticsearch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发送事件数据到 </a:t>
            </a:r>
            <a:r>
              <a:rPr kumimoji="1" lang="en-US" altLang="zh-CN" dirty="0" err="1" smtClean="0"/>
              <a:t>Elasticsearch</a:t>
            </a:r>
            <a:r>
              <a:rPr kumimoji="1" lang="zh-CN" altLang="en-US" dirty="0" smtClean="0"/>
              <a:t>，便于查询，分析，绘图。    </a:t>
            </a:r>
            <a:r>
              <a:rPr kumimoji="1" lang="en-US" altLang="zh-CN" dirty="0" smtClean="0"/>
              <a:t>(2)file: </a:t>
            </a:r>
            <a:r>
              <a:rPr kumimoji="1" lang="zh-CN" altLang="en-US" dirty="0" smtClean="0"/>
              <a:t>将事件数据写入到磁盘文件上。    </a:t>
            </a:r>
            <a:r>
              <a:rPr kumimoji="1" lang="en-US" altLang="zh-CN" dirty="0" smtClean="0"/>
              <a:t>(3)</a:t>
            </a:r>
            <a:r>
              <a:rPr kumimoji="1" lang="en-US" altLang="zh-CN" dirty="0" err="1" smtClean="0"/>
              <a:t>mongodb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将事件数据发送至高性能</a:t>
            </a:r>
            <a:r>
              <a:rPr kumimoji="1" lang="en-US" altLang="zh-CN" dirty="0" smtClean="0"/>
              <a:t>NoSQL </a:t>
            </a:r>
            <a:r>
              <a:rPr kumimoji="1" lang="en-US" altLang="zh-CN" dirty="0" err="1" smtClean="0"/>
              <a:t>mongodb</a:t>
            </a:r>
            <a:r>
              <a:rPr kumimoji="1" lang="zh-CN" altLang="en-US" dirty="0" smtClean="0"/>
              <a:t>，便于永久存储，查询，分    析，大数据分片。    </a:t>
            </a:r>
            <a:r>
              <a:rPr kumimoji="1" lang="en-US" altLang="zh-CN" dirty="0" smtClean="0"/>
              <a:t>(4)</a:t>
            </a:r>
            <a:r>
              <a:rPr kumimoji="1" lang="en-US" altLang="zh-CN" dirty="0" err="1" smtClean="0"/>
              <a:t>redis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将数据发送至</a:t>
            </a:r>
            <a:r>
              <a:rPr kumimoji="1" lang="en-US" altLang="zh-CN" dirty="0" err="1" smtClean="0"/>
              <a:t>redis</a:t>
            </a:r>
            <a:r>
              <a:rPr kumimoji="1" lang="en-US" altLang="zh-CN" dirty="0" smtClean="0"/>
              <a:t>-server</a:t>
            </a:r>
            <a:r>
              <a:rPr kumimoji="1" lang="zh-CN" altLang="en-US" dirty="0" smtClean="0"/>
              <a:t>，常用于中间层暂时缓存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62403-0F4F-F449-82D9-80A8D8EC4E2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78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62403-0F4F-F449-82D9-80A8D8EC4E2E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78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新增一个日志处理在</a:t>
            </a:r>
            <a:r>
              <a:rPr kumimoji="1" lang="en-US" altLang="zh-CN" dirty="0" smtClean="0"/>
              <a:t>work-service</a:t>
            </a:r>
            <a:r>
              <a:rPr kumimoji="1" lang="zh-CN" altLang="en-US" dirty="0" smtClean="0"/>
              <a:t>中的代码级别的处理方式：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：新增一个</a:t>
            </a:r>
            <a:r>
              <a:rPr kumimoji="1" lang="en-US" altLang="zh-CN" dirty="0" smtClean="0"/>
              <a:t>handler</a:t>
            </a:r>
            <a:r>
              <a:rPr kumimoji="1" lang="zh-CN" altLang="en-US" dirty="0" smtClean="0"/>
              <a:t>，继承</a:t>
            </a:r>
            <a:r>
              <a:rPr lang="en-US" altLang="zh-CN" dirty="0" err="1" smtClean="0">
                <a:effectLst/>
              </a:rPr>
              <a:t>BaseLogHander</a:t>
            </a:r>
            <a:r>
              <a:rPr lang="zh-CN" altLang="en-US" dirty="0" smtClean="0">
                <a:effectLst/>
              </a:rPr>
              <a:t>，实现</a:t>
            </a:r>
            <a:r>
              <a:rPr lang="en-US" altLang="zh-CN" dirty="0" smtClean="0">
                <a:effectLst/>
              </a:rPr>
              <a:t>exec</a:t>
            </a:r>
            <a:r>
              <a:rPr lang="zh-CN" altLang="en-US" dirty="0" smtClean="0">
                <a:effectLst/>
              </a:rPr>
              <a:t>异步处理方法。</a:t>
            </a:r>
            <a:endParaRPr lang="en-US" altLang="zh-CN" dirty="0" smtClean="0">
              <a:effectLst/>
            </a:endParaRPr>
          </a:p>
          <a:p>
            <a:r>
              <a:rPr kumimoji="1" lang="en-US" altLang="zh-CN" dirty="0" smtClean="0">
                <a:effectLst/>
              </a:rPr>
              <a:t>2</a:t>
            </a:r>
            <a:r>
              <a:rPr kumimoji="1" lang="zh-CN" altLang="en-US" dirty="0" smtClean="0">
                <a:effectLst/>
              </a:rPr>
              <a:t>：</a:t>
            </a:r>
            <a:r>
              <a:rPr kumimoji="1" lang="en-US" altLang="zh-CN" dirty="0" smtClean="0">
                <a:effectLst/>
              </a:rPr>
              <a:t>exec</a:t>
            </a:r>
            <a:r>
              <a:rPr kumimoji="1" lang="zh-CN" altLang="en-US" dirty="0" smtClean="0">
                <a:effectLst/>
              </a:rPr>
              <a:t>中调用具体处理逻辑。</a:t>
            </a:r>
            <a:endParaRPr kumimoji="1" lang="en-US" altLang="zh-CN" dirty="0" smtClean="0">
              <a:effectLst/>
            </a:endParaRPr>
          </a:p>
          <a:p>
            <a:r>
              <a:rPr kumimoji="1" lang="en-US" altLang="zh-CN" dirty="0" smtClean="0">
                <a:effectLst/>
              </a:rPr>
              <a:t>3</a:t>
            </a:r>
            <a:r>
              <a:rPr kumimoji="1" lang="zh-CN" altLang="en-US" dirty="0" smtClean="0">
                <a:effectLst/>
              </a:rPr>
              <a:t>：在枚举</a:t>
            </a:r>
            <a:r>
              <a:rPr kumimoji="1" lang="en-US" altLang="zh-CN" dirty="0" err="1" smtClean="0">
                <a:effectLst/>
              </a:rPr>
              <a:t>AutoEvent</a:t>
            </a:r>
            <a:r>
              <a:rPr kumimoji="1" lang="zh-CN" altLang="en-US" dirty="0" smtClean="0">
                <a:effectLst/>
              </a:rPr>
              <a:t>中增加自己的事件处理</a:t>
            </a:r>
            <a:endParaRPr kumimoji="1" lang="en-US" altLang="zh-CN" dirty="0" smtClean="0">
              <a:effectLst/>
            </a:endParaRPr>
          </a:p>
          <a:p>
            <a:r>
              <a:rPr lang="en-US" altLang="zh-C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COURIER_WORKTIME</a:t>
            </a:r>
            <a:r>
              <a:rPr lang="en-US" altLang="zh-CN" dirty="0" smtClean="0"/>
              <a:t>(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"log_courier_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worktime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",new </a:t>
            </a:r>
            <a:r>
              <a:rPr lang="en-US" altLang="zh-CN" dirty="0" err="1" smtClean="0"/>
              <a:t>CourierWorkTimeHandler</a:t>
            </a:r>
            <a:r>
              <a:rPr lang="en-US" altLang="zh-CN" dirty="0" smtClean="0"/>
              <a:t>())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kumimoji="1"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：观察处理逻辑，记录日志进行辅助查看，查看</a:t>
            </a:r>
            <a:r>
              <a:rPr kumimoji="1"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kumimoji="1"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的监控，看见有没有阻塞</a:t>
            </a:r>
            <a:endParaRPr kumimoji="1"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Work-service</a:t>
            </a:r>
            <a:r>
              <a:rPr kumimoji="1"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作为消费端的整体处理逻辑：</a:t>
            </a:r>
            <a:endParaRPr kumimoji="1"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kumimoji="1"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kumimoji="1"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服务启动，</a:t>
            </a:r>
            <a:r>
              <a:rPr kumimoji="1"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kumimoji="1"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方法调用</a:t>
            </a:r>
            <a:r>
              <a:rPr lang="en-US" altLang="zh-CN" dirty="0" err="1" smtClean="0"/>
              <a:t>BusinessLogConsumer.</a:t>
            </a:r>
            <a:r>
              <a:rPr lang="en-US" altLang="zh-CN" i="1" dirty="0" err="1" smtClean="0">
                <a:effectLst/>
              </a:rPr>
              <a:t>run</a:t>
            </a:r>
            <a:r>
              <a:rPr lang="en-US" altLang="zh-CN" dirty="0" smtClean="0"/>
              <a:t>()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kumimoji="1"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dirty="0" err="1" smtClean="0">
                <a:effectLst/>
              </a:rPr>
              <a:t>BusinessLogConsumer.run</a:t>
            </a:r>
            <a:r>
              <a:rPr lang="en-US" altLang="zh-CN" dirty="0" smtClean="0">
                <a:effectLst/>
              </a:rPr>
              <a:t>(),</a:t>
            </a:r>
            <a:r>
              <a:rPr lang="zh-CN" altLang="en-US" dirty="0" smtClean="0">
                <a:effectLst/>
              </a:rPr>
              <a:t>循环遍历</a:t>
            </a:r>
            <a:r>
              <a:rPr lang="en-US" altLang="zh-CN" dirty="0" smtClean="0">
                <a:effectLst/>
              </a:rPr>
              <a:t>Event</a:t>
            </a:r>
            <a:r>
              <a:rPr lang="zh-CN" altLang="en-US" dirty="0" smtClean="0">
                <a:effectLst/>
              </a:rPr>
              <a:t>枚举</a:t>
            </a:r>
            <a:endParaRPr lang="en-US" altLang="zh-CN" dirty="0" smtClean="0">
              <a:effectLst/>
            </a:endParaRP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kumimoji="1"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  <a:r>
              <a:rPr kumimoji="1"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枚举调用</a:t>
            </a:r>
            <a:r>
              <a:rPr lang="en-US" altLang="zh-CN" dirty="0" err="1" smtClean="0">
                <a:effectLst/>
              </a:rPr>
              <a:t>AutoCommonHandler</a:t>
            </a:r>
            <a:r>
              <a:rPr lang="zh-CN" altLang="en-US" dirty="0" smtClean="0">
                <a:effectLst/>
              </a:rPr>
              <a:t>类，</a:t>
            </a:r>
            <a:r>
              <a:rPr lang="en-US" altLang="zh-CN" dirty="0" smtClean="0">
                <a:effectLst/>
              </a:rPr>
              <a:t>process()</a:t>
            </a:r>
            <a:r>
              <a:rPr lang="zh-CN" altLang="en-US" dirty="0" smtClean="0">
                <a:effectLst/>
              </a:rPr>
              <a:t>方法进行公共参数的接收，在</a:t>
            </a:r>
            <a:r>
              <a:rPr lang="en-US" altLang="zh-CN" dirty="0" smtClean="0">
                <a:effectLst/>
              </a:rPr>
              <a:t>finish()</a:t>
            </a:r>
            <a:r>
              <a:rPr lang="zh-CN" altLang="en-US" dirty="0" smtClean="0">
                <a:effectLst/>
              </a:rPr>
              <a:t>方法中完成</a:t>
            </a:r>
            <a:r>
              <a:rPr lang="en-US" altLang="zh-CN" dirty="0" err="1" smtClean="0">
                <a:effectLst/>
              </a:rPr>
              <a:t>AutoEvent</a:t>
            </a:r>
            <a:r>
              <a:rPr lang="zh-CN" altLang="en-US" dirty="0" smtClean="0">
                <a:effectLst/>
              </a:rPr>
              <a:t>枚举类的遍历</a:t>
            </a:r>
            <a:endParaRPr lang="en-US" altLang="zh-CN" dirty="0" smtClean="0">
              <a:effectLst/>
            </a:endParaRP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kumimoji="1"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kumimoji="1"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AutoEvent</a:t>
            </a:r>
            <a:r>
              <a:rPr kumimoji="1"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枚举类调用具体的处理方法</a:t>
            </a:r>
            <a:endParaRPr kumimoji="1"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62403-0F4F-F449-82D9-80A8D8EC4E2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78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62403-0F4F-F449-82D9-80A8D8EC4E2E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78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：服务的</a:t>
            </a:r>
            <a:r>
              <a:rPr kumimoji="1" lang="en-US" altLang="zh-CN" dirty="0" smtClean="0"/>
              <a:t>service</a:t>
            </a:r>
            <a:r>
              <a:rPr kumimoji="1" lang="zh-CN" altLang="en-US" dirty="0" smtClean="0"/>
              <a:t>类中的</a:t>
            </a:r>
            <a:r>
              <a:rPr kumimoji="1" lang="en-US" altLang="zh-CN" dirty="0" smtClean="0"/>
              <a:t>run()</a:t>
            </a:r>
            <a:r>
              <a:rPr kumimoji="1" lang="zh-CN" altLang="en-US" dirty="0" smtClean="0"/>
              <a:t>方法，调用</a:t>
            </a:r>
            <a:r>
              <a:rPr lang="en-US" altLang="zh-CN" dirty="0" err="1" smtClean="0"/>
              <a:t>SensorsLogConsumer.</a:t>
            </a:r>
            <a:r>
              <a:rPr lang="en-US" altLang="zh-CN" i="1" dirty="0" err="1" smtClean="0">
                <a:effectLst/>
              </a:rPr>
              <a:t>run</a:t>
            </a:r>
            <a:r>
              <a:rPr lang="en-US" altLang="zh-CN" dirty="0" smtClean="0"/>
              <a:t>()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kumimoji="1"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kumimoji="1"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run()</a:t>
            </a:r>
            <a:r>
              <a:rPr kumimoji="1"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中获得</a:t>
            </a:r>
            <a:r>
              <a:rPr kumimoji="1"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kumimoji="1"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链接，遍历</a:t>
            </a:r>
            <a:r>
              <a:rPr kumimoji="1"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AdapterEvent</a:t>
            </a:r>
            <a:r>
              <a:rPr kumimoji="1"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枚举，调用具体的处理逻辑</a:t>
            </a:r>
            <a:endParaRPr kumimoji="1"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：具体处理逻辑对数据清洗，补全，容错后写入指定目录</a:t>
            </a:r>
            <a:endParaRPr kumimoji="1"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kumimoji="1"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：神策系统拉取日志，根据字段和</a:t>
            </a:r>
            <a:r>
              <a:rPr kumimoji="1"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  <a:r>
              <a:rPr kumimoji="1"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进行数据写入，展示。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62403-0F4F-F449-82D9-80A8D8EC4E2E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78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62403-0F4F-F449-82D9-80A8D8EC4E2E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78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62403-0F4F-F449-82D9-80A8D8EC4E2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9774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62403-0F4F-F449-82D9-80A8D8EC4E2E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62403-0F4F-F449-82D9-80A8D8EC4E2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78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62403-0F4F-F449-82D9-80A8D8EC4E2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78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62403-0F4F-F449-82D9-80A8D8EC4E2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78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62403-0F4F-F449-82D9-80A8D8EC4E2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78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62403-0F4F-F449-82D9-80A8D8EC4E2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78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如何查找一个</a:t>
            </a:r>
            <a:r>
              <a:rPr kumimoji="1" lang="en-US" altLang="zh-CN" dirty="0" smtClean="0"/>
              <a:t>message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例如读取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offset=368776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，需要通过下面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个步骤查找。</a:t>
            </a: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第一步查找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 file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上述图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为例，其中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00000000000000000000.index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表示最开始的文件，起始偏移量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(offset)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第二个文件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00000000000000368769.index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的消息量起始偏移量为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368770 = 368769 + 1.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同样，第三个文件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00000000000000737337.index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的起始偏移量为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737338=737337 + 1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，其他后续文件依次类推，以起始偏移量命名并排序这些文件，只要根据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 **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二分查找**文件列表，就可以快速定位到具体文件。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offset=368776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时定位到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00000000000000368769.index|log</a:t>
            </a: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第二步通过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 file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通过第一步定位到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 file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，当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offset=368776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时，依次定位到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00000000000000368769.index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的元数据物理位置和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00000000000000368769.log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的物理偏移地址，然后再通过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00000000000000368769.log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顺序查找直到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offset=368776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为止。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62403-0F4F-F449-82D9-80A8D8EC4E2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054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62403-0F4F-F449-82D9-80A8D8EC4E2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78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4389-58E5-D849-B93E-55336B2B1695}" type="datetimeFigureOut">
              <a:rPr kumimoji="1" lang="zh-CN" altLang="en-US" smtClean="0"/>
              <a:t>17/10/23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03CC2-309B-2B4A-8E0F-C04991FEEB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1934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4389-58E5-D849-B93E-55336B2B1695}" type="datetimeFigureOut">
              <a:rPr kumimoji="1" lang="zh-CN" altLang="en-US" smtClean="0"/>
              <a:t>17/10/23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03CC2-309B-2B4A-8E0F-C04991FEEB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3351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4389-58E5-D849-B93E-55336B2B1695}" type="datetimeFigureOut">
              <a:rPr kumimoji="1" lang="zh-CN" altLang="en-US" smtClean="0"/>
              <a:t>17/10/23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03CC2-309B-2B4A-8E0F-C04991FEEB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5088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线连接符 6"/>
          <p:cNvCxnSpPr/>
          <p:nvPr userDrawn="1"/>
        </p:nvCxnSpPr>
        <p:spPr>
          <a:xfrm>
            <a:off x="0" y="695243"/>
            <a:ext cx="8108576" cy="17451"/>
          </a:xfrm>
          <a:prstGeom prst="line">
            <a:avLst/>
          </a:prstGeom>
          <a:ln w="85725">
            <a:gradFill flip="none" rotWithShape="1">
              <a:gsLst>
                <a:gs pos="0">
                  <a:srgbClr val="E81331"/>
                </a:gs>
                <a:gs pos="100000">
                  <a:srgbClr val="FF6600"/>
                </a:gs>
              </a:gsLst>
              <a:lin ang="2142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429" y="-1411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8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4389-58E5-D849-B93E-55336B2B1695}" type="datetimeFigureOut">
              <a:rPr kumimoji="1" lang="zh-CN" altLang="en-US" smtClean="0"/>
              <a:t>17/10/23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03CC2-309B-2B4A-8E0F-C04991FEEB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5750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4389-58E5-D849-B93E-55336B2B1695}" type="datetimeFigureOut">
              <a:rPr kumimoji="1" lang="zh-CN" altLang="en-US" smtClean="0"/>
              <a:t>17/10/23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03CC2-309B-2B4A-8E0F-C04991FEEB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636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4389-58E5-D849-B93E-55336B2B1695}" type="datetimeFigureOut">
              <a:rPr kumimoji="1" lang="zh-CN" altLang="en-US" smtClean="0"/>
              <a:t>17/10/23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03CC2-309B-2B4A-8E0F-C04991FEEB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7557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4389-58E5-D849-B93E-55336B2B1695}" type="datetimeFigureOut">
              <a:rPr kumimoji="1" lang="zh-CN" altLang="en-US" smtClean="0"/>
              <a:t>17/10/23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03CC2-309B-2B4A-8E0F-C04991FEEB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5252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4389-58E5-D849-B93E-55336B2B1695}" type="datetimeFigureOut">
              <a:rPr kumimoji="1" lang="zh-CN" altLang="en-US" smtClean="0"/>
              <a:t>17/10/23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03CC2-309B-2B4A-8E0F-C04991FEEB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37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4389-58E5-D849-B93E-55336B2B1695}" type="datetimeFigureOut">
              <a:rPr kumimoji="1" lang="zh-CN" altLang="en-US" smtClean="0"/>
              <a:t>17/10/23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03CC2-309B-2B4A-8E0F-C04991FEEB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425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4389-58E5-D849-B93E-55336B2B1695}" type="datetimeFigureOut">
              <a:rPr kumimoji="1" lang="zh-CN" altLang="en-US" smtClean="0"/>
              <a:t>17/10/23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03CC2-309B-2B4A-8E0F-C04991FEEB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2865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54389-58E5-D849-B93E-55336B2B1695}" type="datetimeFigureOut">
              <a:rPr kumimoji="1" lang="zh-CN" altLang="en-US" smtClean="0"/>
              <a:t>17/10/23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03CC2-309B-2B4A-8E0F-C04991FEEB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9982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documentation/" TargetMode="External"/><Relationship Id="rId4" Type="http://schemas.openxmlformats.org/officeDocument/2006/relationships/hyperlink" Target="https://issues.apache.org/jira/browse/KAFKA/?selectedTab=com.atlassian.jira.jira-projects-plugin:summary-panel" TargetMode="External"/><Relationship Id="rId5" Type="http://schemas.openxmlformats.org/officeDocument/2006/relationships/hyperlink" Target="https://cwiki.apache.org/confluence/display/KAFKA/Kafka+Improvement+Proposals" TargetMode="External"/><Relationship Id="rId6" Type="http://schemas.openxmlformats.org/officeDocument/2006/relationships/hyperlink" Target="https://cwiki.apache.org/confluence/display/KAFKA/Index" TargetMode="External"/><Relationship Id="rId7" Type="http://schemas.openxmlformats.org/officeDocument/2006/relationships/hyperlink" Target="https://www.confluent.io/blog/" TargetMode="External"/><Relationship Id="rId8" Type="http://schemas.openxmlformats.org/officeDocument/2006/relationships/hyperlink" Target="http://blog.csdn.net/lizhitao/article/details/39499283" TargetMode="External"/><Relationship Id="rId9" Type="http://schemas.openxmlformats.org/officeDocument/2006/relationships/hyperlink" Target="http://orchome.com/kafka/index" TargetMode="External"/><Relationship Id="rId10" Type="http://schemas.openxmlformats.org/officeDocument/2006/relationships/hyperlink" Target="https://segmentfault.com/t/kafka/blogs" TargetMode="External"/><Relationship Id="rId11" Type="http://schemas.openxmlformats.org/officeDocument/2006/relationships/hyperlink" Target="https://www.iteblog.com/archives/category/kafka/)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123.57.51.92:8096/" TargetMode="External"/><Relationship Id="rId4" Type="http://schemas.openxmlformats.org/officeDocument/2006/relationships/hyperlink" Target="http://60.205.150.5:8095/#/" TargetMode="External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577445"/>
            <a:ext cx="9144000" cy="29752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2388" y="2967334"/>
            <a:ext cx="773828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闪送日志处理以及</a:t>
            </a:r>
            <a:endParaRPr lang="en-US" altLang="zh-CN" sz="5400" b="1" cap="none" spc="0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n-US" altLang="zh-CN" sz="5400" b="1" cap="none" spc="0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kafka</a:t>
            </a:r>
            <a:r>
              <a:rPr lang="zh-CN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相关知识介绍</a:t>
            </a:r>
            <a:endParaRPr lang="en-US" altLang="zh-CN" sz="5400" b="1" cap="none" spc="0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zh-CN" alt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zh-CN" alt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                          </a:t>
            </a:r>
            <a:r>
              <a:rPr lang="zh-CN" altLang="en-US" sz="3000" dirty="0" smtClean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兰银斌</a:t>
            </a:r>
            <a:endParaRPr lang="zh-CN" altLang="en-US" sz="3000" cap="none" spc="0" dirty="0">
              <a:ln w="12700">
                <a:solidFill>
                  <a:schemeClr val="accent1"/>
                </a:solidFill>
                <a:prstDash val="solid"/>
              </a:ln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45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971550"/>
            <a:ext cx="8243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kafka</a:t>
            </a:r>
            <a:r>
              <a:rPr lang="en-US" altLang="zh-CN" b="1" dirty="0"/>
              <a:t> broker</a:t>
            </a:r>
            <a:r>
              <a:rPr lang="zh-CN" altLang="en-US" b="1" dirty="0"/>
              <a:t>集群内</a:t>
            </a:r>
            <a:r>
              <a:rPr lang="en-US" altLang="zh-CN" b="1" dirty="0"/>
              <a:t>broker</a:t>
            </a:r>
            <a:r>
              <a:rPr lang="zh-CN" altLang="en-US" b="1" dirty="0" smtClean="0"/>
              <a:t>之间均衡机制</a:t>
            </a:r>
            <a:endParaRPr lang="zh-CN" altLang="en-US" b="1" dirty="0"/>
          </a:p>
          <a:p>
            <a:r>
              <a:rPr lang="zh-CN" altLang="en-US" dirty="0" smtClean="0"/>
              <a:t>            </a:t>
            </a:r>
            <a:r>
              <a:rPr lang="en-US" altLang="zh-CN" dirty="0" smtClean="0"/>
              <a:t>1)</a:t>
            </a:r>
            <a:r>
              <a:rPr lang="en-US" altLang="zh-CN" dirty="0" err="1" smtClean="0"/>
              <a:t>kafka</a:t>
            </a:r>
            <a:r>
              <a:rPr lang="zh-CN" altLang="en-US" dirty="0"/>
              <a:t>中</a:t>
            </a:r>
            <a:r>
              <a:rPr lang="en-US" altLang="zh-CN" dirty="0"/>
              <a:t>,replication</a:t>
            </a:r>
            <a:r>
              <a:rPr lang="zh-CN" altLang="en-US" dirty="0"/>
              <a:t>策略是基于</a:t>
            </a:r>
            <a:r>
              <a:rPr lang="en-US" altLang="zh-CN" dirty="0"/>
              <a:t>partition,</a:t>
            </a:r>
            <a:r>
              <a:rPr lang="zh-CN" altLang="en-US" dirty="0"/>
              <a:t>而不是</a:t>
            </a:r>
            <a:r>
              <a:rPr lang="en-US" altLang="zh-CN" dirty="0"/>
              <a:t>topic</a:t>
            </a:r>
            <a:r>
              <a:rPr lang="en-US" altLang="zh-CN" dirty="0" smtClean="0"/>
              <a:t>;</a:t>
            </a:r>
          </a:p>
          <a:p>
            <a:r>
              <a:rPr lang="zh-CN" altLang="en-US" dirty="0"/>
              <a:t> </a:t>
            </a:r>
            <a:r>
              <a:rPr lang="zh-CN" altLang="en-US" dirty="0" smtClean="0"/>
              <a:t>           </a:t>
            </a:r>
            <a:r>
              <a:rPr lang="en-US" altLang="zh-CN" dirty="0" smtClean="0"/>
              <a:t>2)</a:t>
            </a:r>
            <a:r>
              <a:rPr lang="en-US" altLang="zh-CN" dirty="0" err="1" smtClean="0"/>
              <a:t>kafka</a:t>
            </a:r>
            <a:r>
              <a:rPr lang="zh-CN" altLang="en-US" dirty="0"/>
              <a:t>将每个</a:t>
            </a:r>
            <a:r>
              <a:rPr lang="en-US" altLang="zh-CN" dirty="0"/>
              <a:t>partition</a:t>
            </a:r>
            <a:r>
              <a:rPr lang="zh-CN" altLang="en-US" dirty="0"/>
              <a:t>数据复制到多个</a:t>
            </a:r>
            <a:r>
              <a:rPr lang="en-US" altLang="zh-CN" dirty="0"/>
              <a:t>server</a:t>
            </a:r>
            <a:r>
              <a:rPr lang="zh-CN" altLang="en-US" dirty="0"/>
              <a:t>上</a:t>
            </a:r>
            <a:r>
              <a:rPr lang="en-US" altLang="zh-CN" dirty="0"/>
              <a:t>,</a:t>
            </a:r>
            <a:r>
              <a:rPr lang="zh-CN" altLang="en-US" dirty="0"/>
              <a:t>任何一个</a:t>
            </a:r>
            <a:r>
              <a:rPr lang="en-US" altLang="zh-CN" dirty="0"/>
              <a:t>partition</a:t>
            </a:r>
            <a:r>
              <a:rPr lang="zh-CN" altLang="en-US" dirty="0"/>
              <a:t>有一个</a:t>
            </a:r>
            <a:r>
              <a:rPr lang="en-US" altLang="zh-CN" dirty="0"/>
              <a:t>leader</a:t>
            </a:r>
            <a:r>
              <a:rPr lang="zh-CN" altLang="en-US" dirty="0"/>
              <a:t>和多个</a:t>
            </a:r>
            <a:r>
              <a:rPr lang="en-US" altLang="zh-CN" dirty="0"/>
              <a:t>follower(</a:t>
            </a:r>
            <a:r>
              <a:rPr lang="zh-CN" altLang="en-US" dirty="0"/>
              <a:t>可以没有</a:t>
            </a:r>
            <a:r>
              <a:rPr lang="en-US" altLang="zh-CN" dirty="0" smtClean="0"/>
              <a:t>);</a:t>
            </a:r>
            <a:r>
              <a:rPr lang="zh-CN" altLang="en-US" dirty="0" smtClean="0"/>
              <a:t>备份</a:t>
            </a:r>
            <a:r>
              <a:rPr lang="zh-CN" altLang="en-US" dirty="0"/>
              <a:t>的个数可以通过</a:t>
            </a:r>
            <a:r>
              <a:rPr lang="en-US" altLang="zh-CN" dirty="0"/>
              <a:t>broker</a:t>
            </a:r>
            <a:r>
              <a:rPr lang="zh-CN" altLang="en-US" dirty="0"/>
              <a:t>配置文件来</a:t>
            </a:r>
            <a:r>
              <a:rPr lang="zh-CN" altLang="en-US" dirty="0" smtClean="0"/>
              <a:t>设定</a:t>
            </a:r>
            <a:endParaRPr lang="en-US" altLang="zh-CN" dirty="0"/>
          </a:p>
          <a:p>
            <a:r>
              <a:rPr lang="zh-CN" altLang="en-US" dirty="0" smtClean="0"/>
              <a:t>            </a:t>
            </a:r>
            <a:r>
              <a:rPr lang="en-US" altLang="zh-CN" dirty="0" smtClean="0"/>
              <a:t>3)leader</a:t>
            </a:r>
            <a:r>
              <a:rPr lang="zh-CN" altLang="en-US" dirty="0"/>
              <a:t>处理所有的</a:t>
            </a:r>
            <a:r>
              <a:rPr lang="en-US" altLang="zh-CN" dirty="0"/>
              <a:t>read-write</a:t>
            </a:r>
            <a:r>
              <a:rPr lang="zh-CN" altLang="en-US" dirty="0"/>
              <a:t>请求</a:t>
            </a:r>
            <a:r>
              <a:rPr lang="en-US" altLang="zh-CN" dirty="0"/>
              <a:t>,follower</a:t>
            </a:r>
            <a:r>
              <a:rPr lang="zh-CN" altLang="en-US" dirty="0"/>
              <a:t>需要和</a:t>
            </a:r>
            <a:r>
              <a:rPr lang="en-US" altLang="zh-CN" dirty="0"/>
              <a:t>leader</a:t>
            </a:r>
            <a:r>
              <a:rPr lang="zh-CN" altLang="en-US" dirty="0"/>
              <a:t>保持同步</a:t>
            </a:r>
            <a:r>
              <a:rPr lang="en-US" altLang="zh-CN" dirty="0"/>
              <a:t>.Follower</a:t>
            </a:r>
            <a:r>
              <a:rPr lang="zh-CN" altLang="en-US" dirty="0"/>
              <a:t>就像一个</a:t>
            </a:r>
            <a:r>
              <a:rPr lang="en-US" altLang="zh-CN" dirty="0"/>
              <a:t>"consumer</a:t>
            </a:r>
            <a:r>
              <a:rPr lang="en-US" altLang="zh-CN" dirty="0" smtClean="0"/>
              <a:t>",</a:t>
            </a:r>
            <a:r>
              <a:rPr lang="zh-CN" altLang="en-US" dirty="0" smtClean="0"/>
              <a:t>消费</a:t>
            </a:r>
            <a:r>
              <a:rPr lang="zh-CN" altLang="en-US" dirty="0"/>
              <a:t>消息并保存在本地日志中</a:t>
            </a:r>
            <a:r>
              <a:rPr lang="en-US" altLang="zh-CN" dirty="0"/>
              <a:t>;leader</a:t>
            </a:r>
            <a:r>
              <a:rPr lang="zh-CN" altLang="en-US" dirty="0"/>
              <a:t>负责跟踪所有的</a:t>
            </a:r>
            <a:r>
              <a:rPr lang="en-US" altLang="zh-CN" dirty="0"/>
              <a:t>follower</a:t>
            </a:r>
            <a:r>
              <a:rPr lang="zh-CN" altLang="en-US" dirty="0"/>
              <a:t>状态</a:t>
            </a:r>
            <a:r>
              <a:rPr lang="en-US" altLang="zh-CN" dirty="0"/>
              <a:t>,</a:t>
            </a:r>
            <a:r>
              <a:rPr lang="zh-CN" altLang="en-US" dirty="0"/>
              <a:t>如果</a:t>
            </a:r>
            <a:r>
              <a:rPr lang="en-US" altLang="zh-CN" dirty="0"/>
              <a:t>follower"</a:t>
            </a:r>
            <a:r>
              <a:rPr lang="zh-CN" altLang="en-US" dirty="0"/>
              <a:t>落后</a:t>
            </a:r>
            <a:r>
              <a:rPr lang="en-US" altLang="zh-CN" dirty="0"/>
              <a:t>"</a:t>
            </a:r>
            <a:r>
              <a:rPr lang="zh-CN" altLang="en-US" dirty="0"/>
              <a:t>太多或者失效</a:t>
            </a:r>
            <a:r>
              <a:rPr lang="en-US" altLang="zh-CN" dirty="0"/>
              <a:t>,leader</a:t>
            </a:r>
            <a:r>
              <a:rPr lang="zh-CN" altLang="en-US" dirty="0"/>
              <a:t>将会把它从</a:t>
            </a:r>
            <a:r>
              <a:rPr lang="en-US" altLang="zh-CN" dirty="0"/>
              <a:t>replicas</a:t>
            </a:r>
            <a:r>
              <a:rPr lang="zh-CN" altLang="en-US" dirty="0"/>
              <a:t>同步列表中删除</a:t>
            </a:r>
            <a:r>
              <a:rPr lang="en-US" altLang="zh-CN" dirty="0"/>
              <a:t>.</a:t>
            </a:r>
          </a:p>
          <a:p>
            <a:r>
              <a:rPr lang="zh-CN" altLang="en-US" dirty="0" smtClean="0"/>
              <a:t>            </a:t>
            </a:r>
            <a:r>
              <a:rPr lang="en-US" altLang="zh-CN" dirty="0" smtClean="0"/>
              <a:t>4)</a:t>
            </a:r>
            <a:r>
              <a:rPr lang="zh-CN" altLang="en-US" dirty="0" smtClean="0"/>
              <a:t>当</a:t>
            </a:r>
            <a:r>
              <a:rPr lang="zh-CN" altLang="en-US" dirty="0"/>
              <a:t>所有的</a:t>
            </a:r>
            <a:r>
              <a:rPr lang="en-US" altLang="zh-CN" dirty="0"/>
              <a:t>follower</a:t>
            </a:r>
            <a:r>
              <a:rPr lang="zh-CN" altLang="en-US" dirty="0"/>
              <a:t>都将一条消息保存成功</a:t>
            </a:r>
            <a:r>
              <a:rPr lang="en-US" altLang="zh-CN" dirty="0"/>
              <a:t>,</a:t>
            </a:r>
            <a:r>
              <a:rPr lang="zh-CN" altLang="en-US" dirty="0"/>
              <a:t>此消息才被认为是</a:t>
            </a:r>
            <a:r>
              <a:rPr lang="en-US" altLang="zh-CN" dirty="0"/>
              <a:t>"committed",</a:t>
            </a:r>
            <a:r>
              <a:rPr lang="zh-CN" altLang="en-US" dirty="0"/>
              <a:t>那么此时</a:t>
            </a:r>
            <a:r>
              <a:rPr lang="en-US" altLang="zh-CN" dirty="0"/>
              <a:t>consumer</a:t>
            </a:r>
            <a:r>
              <a:rPr lang="zh-CN" altLang="en-US" dirty="0"/>
              <a:t>才能消费</a:t>
            </a:r>
            <a:r>
              <a:rPr lang="zh-CN" altLang="en-US" dirty="0" smtClean="0"/>
              <a:t>它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527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kafka</a:t>
            </a:r>
            <a:r>
              <a:rPr lang="zh-CN" altLang="en-US" sz="3200" dirty="0"/>
              <a:t>的架构及其工作</a:t>
            </a:r>
            <a:r>
              <a:rPr lang="zh-CN" altLang="en-US" sz="3200" dirty="0" smtClean="0"/>
              <a:t>原理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203200" y="4180114"/>
            <a:ext cx="86214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分配算法：</a:t>
            </a:r>
            <a:endParaRPr lang="en-US" altLang="zh-CN" b="1" dirty="0" smtClean="0"/>
          </a:p>
          <a:p>
            <a:r>
              <a:rPr lang="zh-CN" altLang="it-IT" dirty="0" smtClean="0"/>
              <a:t>将</a:t>
            </a:r>
            <a:r>
              <a:rPr lang="zh-CN" altLang="it-IT" dirty="0"/>
              <a:t>所有</a:t>
            </a:r>
            <a:r>
              <a:rPr lang="it-IT" altLang="zh-CN" dirty="0"/>
              <a:t>Broker</a:t>
            </a:r>
            <a:r>
              <a:rPr lang="zh-CN" altLang="it-IT" dirty="0"/>
              <a:t>（假设共</a:t>
            </a:r>
            <a:r>
              <a:rPr lang="it-IT" altLang="zh-CN" dirty="0" err="1"/>
              <a:t>n</a:t>
            </a:r>
            <a:r>
              <a:rPr lang="zh-CN" altLang="it-IT" dirty="0"/>
              <a:t>个</a:t>
            </a:r>
            <a:r>
              <a:rPr lang="it-IT" altLang="zh-CN" dirty="0"/>
              <a:t>Broker</a:t>
            </a:r>
            <a:r>
              <a:rPr lang="zh-CN" altLang="it-IT" dirty="0"/>
              <a:t>）和待分配的</a:t>
            </a:r>
            <a:r>
              <a:rPr lang="it-IT" altLang="zh-CN" dirty="0" err="1"/>
              <a:t>Partition</a:t>
            </a:r>
            <a:r>
              <a:rPr lang="zh-CN" altLang="it-IT" dirty="0"/>
              <a:t>排序</a:t>
            </a:r>
          </a:p>
          <a:p>
            <a:r>
              <a:rPr lang="zh-CN" altLang="it-IT" dirty="0"/>
              <a:t>将第</a:t>
            </a:r>
            <a:r>
              <a:rPr lang="it-IT" altLang="zh-CN" dirty="0"/>
              <a:t>i</a:t>
            </a:r>
            <a:r>
              <a:rPr lang="zh-CN" altLang="it-IT" dirty="0"/>
              <a:t>个</a:t>
            </a:r>
            <a:r>
              <a:rPr lang="it-IT" altLang="zh-CN" dirty="0" err="1"/>
              <a:t>Partition</a:t>
            </a:r>
            <a:r>
              <a:rPr lang="zh-CN" altLang="it-IT" dirty="0"/>
              <a:t>分配到第（</a:t>
            </a:r>
            <a:r>
              <a:rPr lang="it-IT" altLang="zh-CN" dirty="0"/>
              <a:t>i </a:t>
            </a:r>
            <a:r>
              <a:rPr lang="it-IT" altLang="zh-CN" dirty="0" err="1"/>
              <a:t>mod</a:t>
            </a:r>
            <a:r>
              <a:rPr lang="it-IT" altLang="zh-CN" dirty="0"/>
              <a:t> </a:t>
            </a:r>
            <a:r>
              <a:rPr lang="it-IT" altLang="zh-CN" dirty="0" err="1"/>
              <a:t>n</a:t>
            </a:r>
            <a:r>
              <a:rPr lang="zh-CN" altLang="it-IT" dirty="0"/>
              <a:t>）个</a:t>
            </a:r>
            <a:r>
              <a:rPr lang="it-IT" altLang="zh-CN" dirty="0"/>
              <a:t>Broker</a:t>
            </a:r>
            <a:r>
              <a:rPr lang="zh-CN" altLang="it-IT" dirty="0"/>
              <a:t>上</a:t>
            </a:r>
          </a:p>
          <a:p>
            <a:r>
              <a:rPr lang="zh-CN" altLang="it-IT" dirty="0"/>
              <a:t>将第</a:t>
            </a:r>
            <a:r>
              <a:rPr lang="it-IT" altLang="zh-CN" dirty="0"/>
              <a:t>i</a:t>
            </a:r>
            <a:r>
              <a:rPr lang="zh-CN" altLang="it-IT" dirty="0"/>
              <a:t>个</a:t>
            </a:r>
            <a:r>
              <a:rPr lang="it-IT" altLang="zh-CN" dirty="0" err="1"/>
              <a:t>Partition</a:t>
            </a:r>
            <a:r>
              <a:rPr lang="zh-CN" altLang="it-IT" dirty="0"/>
              <a:t>的第</a:t>
            </a:r>
            <a:r>
              <a:rPr lang="it-IT" altLang="zh-CN" dirty="0" err="1"/>
              <a:t>j</a:t>
            </a:r>
            <a:r>
              <a:rPr lang="zh-CN" altLang="it-IT" dirty="0"/>
              <a:t>个</a:t>
            </a:r>
            <a:r>
              <a:rPr lang="it-IT" altLang="zh-CN" dirty="0"/>
              <a:t>Replica</a:t>
            </a:r>
            <a:r>
              <a:rPr lang="zh-CN" altLang="it-IT" dirty="0"/>
              <a:t>分配到第（</a:t>
            </a:r>
            <a:r>
              <a:rPr lang="it-IT" altLang="zh-CN" dirty="0"/>
              <a:t>(i + </a:t>
            </a:r>
            <a:r>
              <a:rPr lang="it-IT" altLang="zh-CN" dirty="0" err="1"/>
              <a:t>j</a:t>
            </a:r>
            <a:r>
              <a:rPr lang="it-IT" altLang="zh-CN" dirty="0"/>
              <a:t>) </a:t>
            </a:r>
            <a:r>
              <a:rPr lang="it-IT" altLang="zh-CN" dirty="0" err="1"/>
              <a:t>mod</a:t>
            </a:r>
            <a:r>
              <a:rPr lang="it-IT" altLang="zh-CN" dirty="0"/>
              <a:t> </a:t>
            </a:r>
            <a:r>
              <a:rPr lang="it-IT" altLang="zh-CN" dirty="0" err="1"/>
              <a:t>n</a:t>
            </a:r>
            <a:r>
              <a:rPr lang="zh-CN" altLang="it-IT" dirty="0"/>
              <a:t>）个</a:t>
            </a:r>
            <a:r>
              <a:rPr lang="it-IT" altLang="zh-CN" dirty="0"/>
              <a:t>Broker</a:t>
            </a:r>
            <a:r>
              <a:rPr lang="zh-CN" altLang="it-IT" dirty="0"/>
              <a:t>上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799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187450"/>
            <a:ext cx="8801100" cy="4483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101600"/>
            <a:ext cx="54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kafka</a:t>
            </a:r>
            <a:r>
              <a:rPr lang="zh-CN" altLang="en-US" sz="3200" dirty="0"/>
              <a:t>的架构及其工作</a:t>
            </a:r>
            <a:r>
              <a:rPr lang="zh-CN" altLang="en-US" sz="3200" dirty="0" smtClean="0"/>
              <a:t>原理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5901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587" y="0"/>
            <a:ext cx="655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kafka</a:t>
            </a:r>
            <a:r>
              <a:rPr lang="zh-CN" altLang="en-US" sz="3200" dirty="0"/>
              <a:t>的架构及其工作</a:t>
            </a:r>
            <a:r>
              <a:rPr lang="zh-CN" altLang="en-US" sz="3200" dirty="0" smtClean="0"/>
              <a:t>原理</a:t>
            </a:r>
            <a:r>
              <a:rPr lang="en-US" altLang="zh-CN" sz="3200" dirty="0" smtClean="0"/>
              <a:t>-</a:t>
            </a:r>
            <a:r>
              <a:rPr lang="zh-CN" altLang="en-US" sz="3200" dirty="0" smtClean="0"/>
              <a:t>存储</a:t>
            </a:r>
            <a:endParaRPr lang="zh-CN" altLang="en-US" sz="3200" dirty="0"/>
          </a:p>
        </p:txBody>
      </p:sp>
      <p:sp>
        <p:nvSpPr>
          <p:cNvPr id="3" name="圆角矩形 2"/>
          <p:cNvSpPr/>
          <p:nvPr/>
        </p:nvSpPr>
        <p:spPr>
          <a:xfrm>
            <a:off x="128587" y="871538"/>
            <a:ext cx="1743076" cy="2857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kafka</a:t>
            </a:r>
            <a:r>
              <a:rPr kumimoji="1" lang="zh-CN" altLang="en-US" dirty="0" smtClean="0"/>
              <a:t>中的存储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28601" y="1444051"/>
            <a:ext cx="84867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</a:t>
            </a:r>
            <a:r>
              <a:rPr lang="zh-CN" altLang="en-US" b="1" dirty="0" smtClean="0"/>
              <a:t>： </a:t>
            </a:r>
            <a:r>
              <a:rPr lang="it-IT" altLang="zh-CN" b="1" dirty="0" err="1" smtClean="0"/>
              <a:t>topic</a:t>
            </a:r>
            <a:r>
              <a:rPr lang="zh-CN" altLang="en-US" b="1" dirty="0" smtClean="0"/>
              <a:t>分多个为</a:t>
            </a:r>
            <a:r>
              <a:rPr lang="it-IT" altLang="zh-CN" b="1" dirty="0" err="1" smtClean="0"/>
              <a:t>partition</a:t>
            </a:r>
            <a:r>
              <a:rPr lang="zh-CN" altLang="it-IT" b="1" dirty="0" smtClean="0"/>
              <a:t>存储</a:t>
            </a:r>
            <a:endParaRPr lang="en-US" altLang="zh-CN" b="1" dirty="0" smtClean="0"/>
          </a:p>
          <a:p>
            <a:r>
              <a:rPr lang="zh-CN" altLang="en-US" dirty="0" smtClean="0"/>
              <a:t>        每个</a:t>
            </a:r>
            <a:r>
              <a:rPr lang="it-IT" altLang="zh-CN" b="1" dirty="0" err="1" smtClean="0"/>
              <a:t>topic</a:t>
            </a:r>
            <a:r>
              <a:rPr lang="zh-CN" altLang="en-US" b="1" dirty="0" smtClean="0"/>
              <a:t>可以有多个</a:t>
            </a:r>
            <a:r>
              <a:rPr lang="en-US" altLang="zh-CN" b="1" dirty="0" smtClean="0"/>
              <a:t>partition</a:t>
            </a:r>
            <a:r>
              <a:rPr lang="zh-CN" altLang="en-US" b="1" dirty="0" smtClean="0"/>
              <a:t>，通过配置</a:t>
            </a:r>
            <a:r>
              <a:rPr lang="nb-NO" altLang="zh-CN" dirty="0" err="1"/>
              <a:t>server.properties</a:t>
            </a:r>
            <a:r>
              <a:rPr lang="zh-CN" altLang="nb-NO" dirty="0"/>
              <a:t>文件配置</a:t>
            </a:r>
            <a:r>
              <a:rPr lang="nb-NO" altLang="zh-CN" dirty="0"/>
              <a:t>(</a:t>
            </a:r>
            <a:r>
              <a:rPr lang="zh-CN" altLang="nb-NO" dirty="0"/>
              <a:t>参数</a:t>
            </a:r>
            <a:r>
              <a:rPr lang="nb-NO" altLang="zh-CN" dirty="0" err="1" smtClean="0"/>
              <a:t>log.dirs</a:t>
            </a:r>
            <a:r>
              <a:rPr lang="nb-NO" altLang="zh-CN" dirty="0" smtClean="0"/>
              <a:t>=xxx/</a:t>
            </a:r>
            <a:r>
              <a:rPr lang="nb-NO" altLang="zh-CN" dirty="0" err="1" smtClean="0"/>
              <a:t>message</a:t>
            </a:r>
            <a:r>
              <a:rPr lang="nb-NO" altLang="zh-CN" dirty="0" smtClean="0"/>
              <a:t>-folder</a:t>
            </a:r>
            <a:r>
              <a:rPr lang="zh-CN" altLang="en-US" dirty="0" smtClean="0"/>
              <a:t>指定。</a:t>
            </a:r>
            <a:endParaRPr lang="en-US" altLang="zh-CN" b="1" dirty="0"/>
          </a:p>
          <a:p>
            <a:r>
              <a:rPr lang="en-US" altLang="zh-CN" b="1" dirty="0" smtClean="0"/>
              <a:t>2</a:t>
            </a:r>
            <a:r>
              <a:rPr lang="zh-CN" altLang="en-US" b="1" dirty="0" smtClean="0"/>
              <a:t>：</a:t>
            </a:r>
            <a:r>
              <a:rPr lang="it-IT" altLang="zh-CN" b="1" dirty="0"/>
              <a:t> </a:t>
            </a:r>
            <a:r>
              <a:rPr lang="it-IT" altLang="zh-CN" b="1" dirty="0" err="1" smtClean="0"/>
              <a:t>partition</a:t>
            </a:r>
            <a:r>
              <a:rPr lang="zh-CN" altLang="en-US" b="1" dirty="0" smtClean="0"/>
              <a:t>分为多个</a:t>
            </a:r>
            <a:r>
              <a:rPr lang="en-US" altLang="zh-CN" dirty="0" smtClean="0"/>
              <a:t>segment</a:t>
            </a:r>
            <a:r>
              <a:rPr lang="zh-CN" altLang="en-US" dirty="0" smtClean="0"/>
              <a:t>文件存储</a:t>
            </a:r>
            <a:endParaRPr kumimoji="1" lang="en-US" altLang="zh-CN" dirty="0" smtClean="0"/>
          </a:p>
          <a:p>
            <a:r>
              <a:rPr lang="zh-CN" altLang="en-US" dirty="0" smtClean="0"/>
              <a:t>       每个</a:t>
            </a:r>
            <a:r>
              <a:rPr lang="en-US" altLang="zh-CN" dirty="0" err="1"/>
              <a:t>partion</a:t>
            </a:r>
            <a:r>
              <a:rPr lang="en-US" altLang="zh-CN" dirty="0"/>
              <a:t>(</a:t>
            </a:r>
            <a:r>
              <a:rPr lang="zh-CN" altLang="en-US" dirty="0"/>
              <a:t>目录</a:t>
            </a:r>
            <a:r>
              <a:rPr lang="en-US" altLang="zh-CN" dirty="0"/>
              <a:t>)</a:t>
            </a:r>
            <a:r>
              <a:rPr lang="zh-CN" altLang="en-US" dirty="0"/>
              <a:t>相当于一个巨型文件被平均分配到多个大小相等</a:t>
            </a:r>
            <a:r>
              <a:rPr lang="en-US" altLang="zh-CN" dirty="0"/>
              <a:t>segment(</a:t>
            </a:r>
            <a:r>
              <a:rPr lang="zh-CN" altLang="en-US" dirty="0"/>
              <a:t>段</a:t>
            </a:r>
            <a:r>
              <a:rPr lang="en-US" altLang="zh-CN" dirty="0"/>
              <a:t>)</a:t>
            </a:r>
            <a:r>
              <a:rPr lang="zh-CN" altLang="en-US" dirty="0"/>
              <a:t>数据文件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zh-CN" altLang="en-US" dirty="0"/>
              <a:t> </a:t>
            </a:r>
            <a:r>
              <a:rPr lang="en-US" altLang="zh-CN" dirty="0"/>
              <a:t>segment </a:t>
            </a:r>
            <a:r>
              <a:rPr lang="en-US" altLang="zh-CN" dirty="0" smtClean="0"/>
              <a:t>file</a:t>
            </a:r>
          </a:p>
          <a:p>
            <a:r>
              <a:rPr lang="zh-CN" altLang="en-US" dirty="0"/>
              <a:t> </a:t>
            </a:r>
            <a:r>
              <a:rPr lang="zh-CN" altLang="en-US" dirty="0" smtClean="0"/>
              <a:t>     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）由</a:t>
            </a:r>
            <a:r>
              <a:rPr lang="en-US" altLang="zh-CN" dirty="0"/>
              <a:t>2</a:t>
            </a:r>
            <a:r>
              <a:rPr lang="zh-CN" altLang="en-US" dirty="0"/>
              <a:t>大部分组成，分别为</a:t>
            </a:r>
            <a:r>
              <a:rPr lang="en-US" altLang="zh-CN" dirty="0"/>
              <a:t>index file</a:t>
            </a:r>
            <a:r>
              <a:rPr lang="zh-CN" altLang="en-US" dirty="0"/>
              <a:t>和</a:t>
            </a:r>
            <a:r>
              <a:rPr lang="en-US" altLang="zh-CN" dirty="0"/>
              <a:t>data file</a:t>
            </a:r>
            <a:r>
              <a:rPr lang="zh-CN" altLang="en-US" dirty="0"/>
              <a:t>，此</a:t>
            </a:r>
            <a:r>
              <a:rPr lang="en-US" altLang="zh-CN" dirty="0"/>
              <a:t>2</a:t>
            </a:r>
            <a:r>
              <a:rPr lang="zh-CN" altLang="en-US" dirty="0"/>
              <a:t>个文件一一对应，成对出现，后缀</a:t>
            </a:r>
            <a:r>
              <a:rPr lang="en-US" altLang="zh-CN" dirty="0"/>
              <a:t>".index"</a:t>
            </a:r>
            <a:r>
              <a:rPr lang="zh-CN" altLang="en-US" dirty="0"/>
              <a:t>和“</a:t>
            </a:r>
            <a:r>
              <a:rPr lang="en-US" altLang="zh-CN" dirty="0"/>
              <a:t>.log”</a:t>
            </a:r>
            <a:r>
              <a:rPr lang="zh-CN" altLang="en-US" dirty="0"/>
              <a:t>分别表示为</a:t>
            </a:r>
            <a:r>
              <a:rPr lang="en-US" altLang="zh-CN" dirty="0"/>
              <a:t>segment</a:t>
            </a:r>
            <a:r>
              <a:rPr lang="zh-CN" altLang="en-US" dirty="0"/>
              <a:t>索引文件、数据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r>
              <a:rPr lang="zh-CN" altLang="en-US" dirty="0"/>
              <a:t> </a:t>
            </a:r>
            <a:r>
              <a:rPr lang="zh-CN" altLang="en-US" dirty="0" smtClean="0"/>
              <a:t>      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en-US" dirty="0"/>
              <a:t> </a:t>
            </a:r>
            <a:r>
              <a:rPr lang="en-US" altLang="zh-CN" dirty="0"/>
              <a:t>segment</a:t>
            </a:r>
            <a:r>
              <a:rPr lang="zh-CN" altLang="en-US" dirty="0"/>
              <a:t>文件命名规则：</a:t>
            </a:r>
            <a:r>
              <a:rPr lang="en-US" altLang="zh-CN" dirty="0" err="1"/>
              <a:t>partion</a:t>
            </a:r>
            <a:r>
              <a:rPr lang="zh-CN" altLang="en-US" dirty="0"/>
              <a:t>全局的第一个</a:t>
            </a:r>
            <a:r>
              <a:rPr lang="en-US" altLang="zh-CN" dirty="0"/>
              <a:t>segment</a:t>
            </a:r>
            <a:r>
              <a:rPr lang="zh-CN" altLang="en-US" dirty="0"/>
              <a:t>从</a:t>
            </a:r>
            <a:r>
              <a:rPr lang="en-US" altLang="zh-CN" dirty="0"/>
              <a:t>0</a:t>
            </a:r>
            <a:r>
              <a:rPr lang="zh-CN" altLang="en-US" dirty="0"/>
              <a:t>开始，后续每个</a:t>
            </a:r>
            <a:r>
              <a:rPr lang="en-US" altLang="zh-CN" dirty="0"/>
              <a:t>segment</a:t>
            </a:r>
            <a:r>
              <a:rPr lang="zh-CN" altLang="en-US" dirty="0"/>
              <a:t>文件名为上一个</a:t>
            </a:r>
            <a:r>
              <a:rPr lang="en-US" altLang="zh-CN" dirty="0"/>
              <a:t>segment</a:t>
            </a:r>
            <a:r>
              <a:rPr lang="zh-CN" altLang="en-US" dirty="0"/>
              <a:t>文件最后一条消息的</a:t>
            </a:r>
            <a:r>
              <a:rPr lang="en-US" altLang="zh-CN" dirty="0"/>
              <a:t>offset</a:t>
            </a:r>
            <a:r>
              <a:rPr lang="zh-CN" altLang="en-US" dirty="0"/>
              <a:t>值。数值最大为</a:t>
            </a:r>
            <a:r>
              <a:rPr lang="en-US" altLang="zh-CN" dirty="0"/>
              <a:t>64</a:t>
            </a:r>
            <a:r>
              <a:rPr lang="zh-CN" altLang="en-US" dirty="0"/>
              <a:t>位</a:t>
            </a:r>
            <a:r>
              <a:rPr lang="en-US" altLang="zh-CN" dirty="0"/>
              <a:t>long</a:t>
            </a:r>
            <a:r>
              <a:rPr lang="zh-CN" altLang="en-US" dirty="0"/>
              <a:t>大小，</a:t>
            </a:r>
            <a:r>
              <a:rPr lang="en-US" altLang="zh-CN" dirty="0"/>
              <a:t>19</a:t>
            </a:r>
            <a:r>
              <a:rPr lang="zh-CN" altLang="en-US" dirty="0"/>
              <a:t>位数字字符长度，没有数字用</a:t>
            </a:r>
            <a:r>
              <a:rPr lang="en-US" altLang="zh-CN" dirty="0"/>
              <a:t>0</a:t>
            </a:r>
            <a:r>
              <a:rPr lang="zh-CN" altLang="en-US" dirty="0"/>
              <a:t>填充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：</a:t>
            </a:r>
            <a:r>
              <a:rPr lang="en-US" altLang="zh-CN" dirty="0" smtClean="0"/>
              <a:t>data-file</a:t>
            </a:r>
            <a:r>
              <a:rPr lang="zh-CN" altLang="en-US" dirty="0" smtClean="0"/>
              <a:t>组成</a:t>
            </a:r>
            <a:endParaRPr lang="en-US" altLang="zh-CN" dirty="0" smtClean="0"/>
          </a:p>
          <a:p>
            <a:r>
              <a:rPr lang="zh-CN" altLang="en-US" dirty="0"/>
              <a:t> </a:t>
            </a:r>
            <a:r>
              <a:rPr lang="zh-CN" altLang="en-US" dirty="0" smtClean="0"/>
              <a:t>      </a:t>
            </a:r>
            <a:r>
              <a:rPr lang="en-US" altLang="zh-CN" dirty="0" smtClean="0"/>
              <a:t>data-file</a:t>
            </a:r>
            <a:r>
              <a:rPr lang="zh-CN" altLang="en-US" dirty="0" smtClean="0"/>
              <a:t>由多个</a:t>
            </a:r>
            <a:r>
              <a:rPr lang="en-US" altLang="zh-CN" dirty="0" smtClean="0"/>
              <a:t>message</a:t>
            </a:r>
            <a:r>
              <a:rPr lang="zh-CN" altLang="en-US" dirty="0" smtClean="0"/>
              <a:t>消息组成</a:t>
            </a:r>
            <a:endParaRPr lang="zh-CN" altLang="en-US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99591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299" y="0"/>
            <a:ext cx="5857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kafka</a:t>
            </a:r>
            <a:r>
              <a:rPr lang="zh-CN" altLang="en-US" sz="3200" dirty="0"/>
              <a:t>的架构及其工作原理</a:t>
            </a:r>
            <a:r>
              <a:rPr lang="en-US" altLang="zh-CN" sz="3200" dirty="0"/>
              <a:t>-</a:t>
            </a:r>
            <a:r>
              <a:rPr lang="zh-CN" altLang="en-US" sz="3200" dirty="0" smtClean="0"/>
              <a:t>存储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938" y="811500"/>
            <a:ext cx="3822700" cy="23241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4299" y="811500"/>
            <a:ext cx="2271713" cy="3857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Segment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62326"/>
            <a:ext cx="7340600" cy="33528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14299" y="3362326"/>
            <a:ext cx="3286126" cy="3857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索引文件和数据</a:t>
            </a:r>
            <a:r>
              <a:rPr kumimoji="1" lang="zh-CN" altLang="en-US" smtClean="0"/>
              <a:t>文件对应关系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8882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256583" y="15680"/>
            <a:ext cx="6458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latin typeface="+mj-ea"/>
                <a:cs typeface="微软雅黑"/>
              </a:defRPr>
            </a:lvl1pPr>
          </a:lstStyle>
          <a:p>
            <a:r>
              <a:rPr lang="en-US" altLang="zh-CN" dirty="0" err="1"/>
              <a:t>kafka</a:t>
            </a:r>
            <a:r>
              <a:rPr lang="zh-CN" altLang="en-US" dirty="0"/>
              <a:t>的架构及其工作</a:t>
            </a:r>
            <a:r>
              <a:rPr lang="zh-CN" altLang="en-US" dirty="0" smtClean="0"/>
              <a:t>原理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56583" y="859809"/>
            <a:ext cx="7645471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producer-broker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kumimoji="1" lang="zh-CN" altLang="en-US" dirty="0"/>
              <a:t>通过</a:t>
            </a:r>
            <a:r>
              <a:rPr kumimoji="1" lang="en-US" altLang="zh-CN" dirty="0"/>
              <a:t>zookeeper</a:t>
            </a:r>
            <a:r>
              <a:rPr kumimoji="1" lang="zh-CN" altLang="en-US" dirty="0"/>
              <a:t>进行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选举，确定写入那个</a:t>
            </a:r>
            <a:r>
              <a:rPr kumimoji="1" lang="en-US" altLang="zh-CN" dirty="0"/>
              <a:t>broker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6582" y="1702226"/>
            <a:ext cx="7645471" cy="175432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broker-Partition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kumimoji="1" lang="en-US" altLang="zh-CN" dirty="0"/>
              <a:t>Producer</a:t>
            </a:r>
            <a:r>
              <a:rPr kumimoji="1" lang="zh-CN" altLang="en-US" dirty="0"/>
              <a:t>发送消息到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时，会根据</a:t>
            </a:r>
            <a:r>
              <a:rPr kumimoji="1" lang="en-US" altLang="zh-CN" dirty="0" err="1"/>
              <a:t>Paritition</a:t>
            </a:r>
            <a:r>
              <a:rPr kumimoji="1" lang="zh-CN" altLang="en-US" dirty="0"/>
              <a:t>机制选择将其存储到哪一个</a:t>
            </a:r>
            <a:r>
              <a:rPr kumimoji="1" lang="en-US" altLang="zh-CN" dirty="0"/>
              <a:t>Partition</a:t>
            </a:r>
            <a:r>
              <a:rPr kumimoji="1" lang="zh-CN" altLang="en-US" dirty="0"/>
              <a:t>。在发送一条消息时，可以指定这条消息的</a:t>
            </a:r>
            <a:r>
              <a:rPr kumimoji="1" lang="en-US" altLang="zh-CN" dirty="0"/>
              <a:t>key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根据这个</a:t>
            </a:r>
            <a:r>
              <a:rPr kumimoji="1" lang="en-US" altLang="zh-CN" dirty="0"/>
              <a:t>key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Partition</a:t>
            </a:r>
            <a:r>
              <a:rPr kumimoji="1" lang="zh-CN" altLang="en-US" dirty="0"/>
              <a:t>机制来判断应该将这条消息发送到哪个</a:t>
            </a:r>
            <a:r>
              <a:rPr kumimoji="1" lang="en-US" altLang="zh-CN" dirty="0" err="1"/>
              <a:t>Parition</a:t>
            </a:r>
            <a:r>
              <a:rPr kumimoji="1" lang="zh-CN" altLang="en-US" dirty="0"/>
              <a:t>。</a:t>
            </a:r>
            <a:r>
              <a:rPr kumimoji="1" lang="en-US" altLang="zh-CN" dirty="0" err="1"/>
              <a:t>Paritition</a:t>
            </a:r>
            <a:r>
              <a:rPr kumimoji="1" lang="zh-CN" altLang="en-US" dirty="0"/>
              <a:t>机制可以通过指定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paritition</a:t>
            </a:r>
            <a:r>
              <a:rPr kumimoji="1" lang="en-US" altLang="zh-CN" dirty="0"/>
              <a:t>. class</a:t>
            </a:r>
            <a:r>
              <a:rPr kumimoji="1" lang="zh-CN" altLang="en-US" dirty="0"/>
              <a:t>这一参数来指定</a:t>
            </a:r>
            <a:r>
              <a:rPr kumimoji="1" lang="en-US" altLang="zh-CN" dirty="0"/>
              <a:t>.(</a:t>
            </a:r>
            <a:r>
              <a:rPr kumimoji="1" lang="zh-CN" altLang="en-US" dirty="0"/>
              <a:t>具体算法我们自己可以指定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6583" y="3634028"/>
            <a:ext cx="7645470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broker-consumer-</a:t>
            </a:r>
            <a:r>
              <a:rPr kumimoji="1" lang="zh-CN" altLang="en-US" dirty="0"/>
              <a:t>（</a:t>
            </a:r>
            <a:r>
              <a:rPr kumimoji="1" lang="en-US" altLang="zh-CN" dirty="0"/>
              <a:t>group-consumer</a:t>
            </a:r>
            <a:r>
              <a:rPr kumimoji="1" lang="zh-CN" altLang="en-US" dirty="0" smtClean="0"/>
              <a:t>）：</a:t>
            </a:r>
            <a:endParaRPr kumimoji="1" lang="en-US" altLang="zh-CN" dirty="0" smtClean="0"/>
          </a:p>
          <a:p>
            <a:r>
              <a:rPr kumimoji="1" lang="zh-CN" altLang="en-US" dirty="0"/>
              <a:t>如果某</a:t>
            </a:r>
            <a:r>
              <a:rPr kumimoji="1" lang="en-US" altLang="zh-CN" dirty="0"/>
              <a:t>Consumer Group</a:t>
            </a:r>
            <a:r>
              <a:rPr kumimoji="1" lang="zh-CN" altLang="en-US" dirty="0"/>
              <a:t>中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（每个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只创建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</a:t>
            </a:r>
            <a:r>
              <a:rPr kumimoji="1" lang="en-US" altLang="zh-CN" dirty="0" err="1"/>
              <a:t>MessageStream</a:t>
            </a:r>
            <a:r>
              <a:rPr kumimoji="1" lang="zh-CN" altLang="en-US" dirty="0"/>
              <a:t>）数量少于  </a:t>
            </a:r>
            <a:r>
              <a:rPr kumimoji="1" lang="en-US" altLang="zh-CN" dirty="0"/>
              <a:t>Partition</a:t>
            </a:r>
            <a:r>
              <a:rPr kumimoji="1" lang="zh-CN" altLang="en-US" dirty="0"/>
              <a:t>数量，则至少有一个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会消费多个</a:t>
            </a:r>
            <a:r>
              <a:rPr kumimoji="1" lang="en-US" altLang="zh-CN" dirty="0"/>
              <a:t>Partition</a:t>
            </a:r>
            <a:r>
              <a:rPr kumimoji="1" lang="zh-CN" altLang="en-US" dirty="0"/>
              <a:t>的数据，如果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的数量与</a:t>
            </a:r>
            <a:r>
              <a:rPr kumimoji="1" lang="en-US" altLang="zh-CN" dirty="0"/>
              <a:t>Partition</a:t>
            </a:r>
            <a:r>
              <a:rPr kumimoji="1" lang="zh-CN" altLang="en-US" dirty="0"/>
              <a:t>数量相同，则正好一个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消费一个</a:t>
            </a:r>
            <a:r>
              <a:rPr kumimoji="1" lang="en-US" altLang="zh-CN" dirty="0"/>
              <a:t>Partition</a:t>
            </a:r>
            <a:r>
              <a:rPr kumimoji="1" lang="zh-CN" altLang="en-US" dirty="0"/>
              <a:t>的数据。而如果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的数量多于</a:t>
            </a:r>
            <a:r>
              <a:rPr kumimoji="1" lang="en-US" altLang="zh-CN" dirty="0"/>
              <a:t>Partition</a:t>
            </a:r>
            <a:r>
              <a:rPr kumimoji="1" lang="zh-CN" altLang="en-US" dirty="0"/>
              <a:t>的数量时，会有部分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无法消费该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下任何一条消息。</a:t>
            </a:r>
          </a:p>
        </p:txBody>
      </p:sp>
    </p:spTree>
    <p:extLst>
      <p:ext uri="{BB962C8B-B14F-4D97-AF65-F5344CB8AC3E}">
        <p14:creationId xmlns:p14="http://schemas.microsoft.com/office/powerpoint/2010/main" val="240198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9" y="1135742"/>
            <a:ext cx="8724900" cy="5486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6979" y="0"/>
            <a:ext cx="6075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kafka</a:t>
            </a:r>
            <a:r>
              <a:rPr lang="zh-CN" altLang="en-US" sz="3200" dirty="0"/>
              <a:t>的架构及其工作</a:t>
            </a:r>
            <a:r>
              <a:rPr lang="zh-CN" altLang="en-US" sz="3200" dirty="0" smtClean="0"/>
              <a:t>原理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04332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00"/>
          <p:cNvSpPr txBox="1"/>
          <p:nvPr/>
        </p:nvSpPr>
        <p:spPr>
          <a:xfrm>
            <a:off x="256584" y="15680"/>
            <a:ext cx="549089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latin typeface="+mj-ea"/>
                <a:cs typeface="微软雅黑"/>
              </a:defRPr>
            </a:lvl1pPr>
          </a:lstStyle>
          <a:p>
            <a:r>
              <a:rPr lang="en-US" altLang="zh-CN" dirty="0" smtClean="0"/>
              <a:t>Kafka</a:t>
            </a:r>
            <a:r>
              <a:rPr lang="zh-CN" altLang="en-US" dirty="0" smtClean="0"/>
              <a:t>学习资料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56584" y="1011382"/>
            <a:ext cx="77651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英文部分：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>
                <a:hlinkClick r:id="rId3"/>
              </a:rPr>
              <a:t>官网</a:t>
            </a:r>
            <a:r>
              <a:rPr kumimoji="1" lang="zh-CN" altLang="en-US" dirty="0">
                <a:hlinkClick r:id="rId3"/>
              </a:rPr>
              <a:t>： </a:t>
            </a:r>
            <a:r>
              <a:rPr kumimoji="1" lang="en-US" altLang="zh-CN" dirty="0">
                <a:hlinkClick r:id="rId3"/>
              </a:rPr>
              <a:t>Apache </a:t>
            </a:r>
            <a:r>
              <a:rPr kumimoji="1" lang="en-US" altLang="zh-CN" dirty="0" smtClean="0">
                <a:hlinkClick r:id="rId3"/>
              </a:rPr>
              <a:t>Kafka</a:t>
            </a:r>
            <a:r>
              <a:rPr kumimoji="1" lang="zh-CN" altLang="en-US" dirty="0" smtClean="0">
                <a:hlinkClick r:id="rId3"/>
              </a:rPr>
              <a:t> 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en-US" altLang="zh-CN" dirty="0" smtClean="0">
                <a:hlinkClick r:id="rId4"/>
              </a:rPr>
              <a:t>JIRA</a:t>
            </a:r>
            <a:r>
              <a:rPr kumimoji="1" lang="zh-CN" altLang="en-US" dirty="0">
                <a:hlinkClick r:id="rId4"/>
              </a:rPr>
              <a:t>列表：</a:t>
            </a:r>
            <a:r>
              <a:rPr kumimoji="1" lang="en-US" altLang="zh-CN" dirty="0">
                <a:hlinkClick r:id="rId4"/>
              </a:rPr>
              <a:t>Kafka - ASF JIRA Kafka issue</a:t>
            </a:r>
            <a:r>
              <a:rPr kumimoji="1" lang="zh-CN" altLang="en-US" dirty="0">
                <a:hlinkClick r:id="rId4"/>
              </a:rPr>
              <a:t>列表，使用关键字去搜索你碰到的实际</a:t>
            </a:r>
            <a:r>
              <a:rPr kumimoji="1" lang="zh-CN" altLang="en-US" dirty="0" smtClean="0">
                <a:hlinkClick r:id="rId4"/>
              </a:rPr>
              <a:t>问题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en-US" altLang="zh-CN" dirty="0" smtClean="0">
                <a:hlinkClick r:id="rId5"/>
              </a:rPr>
              <a:t>Kafka </a:t>
            </a:r>
            <a:r>
              <a:rPr kumimoji="1" lang="en-US" altLang="zh-CN" dirty="0">
                <a:hlinkClick r:id="rId5"/>
              </a:rPr>
              <a:t>KIP</a:t>
            </a:r>
            <a:r>
              <a:rPr kumimoji="1" lang="zh-CN" altLang="en-US" dirty="0">
                <a:hlinkClick r:id="rId5"/>
              </a:rPr>
              <a:t>： </a:t>
            </a:r>
            <a:r>
              <a:rPr kumimoji="1" lang="en-US" altLang="zh-CN" dirty="0">
                <a:hlinkClick r:id="rId5"/>
              </a:rPr>
              <a:t>Kafka Improvement Proposals </a:t>
            </a:r>
            <a:r>
              <a:rPr kumimoji="1" lang="zh-CN" altLang="en-US" dirty="0">
                <a:hlinkClick r:id="rId5"/>
              </a:rPr>
              <a:t>可以看到最新的</a:t>
            </a:r>
            <a:r>
              <a:rPr kumimoji="1" lang="en-US" altLang="zh-CN" dirty="0">
                <a:hlinkClick r:id="rId5"/>
              </a:rPr>
              <a:t>Kafka</a:t>
            </a:r>
            <a:r>
              <a:rPr kumimoji="1" lang="zh-CN" altLang="en-US" dirty="0">
                <a:hlinkClick r:id="rId5"/>
              </a:rPr>
              <a:t>新功能提议及其</a:t>
            </a:r>
            <a:r>
              <a:rPr kumimoji="1" lang="zh-CN" altLang="en-US" dirty="0" smtClean="0">
                <a:hlinkClick r:id="rId5"/>
              </a:rPr>
              <a:t>讨论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en-US" altLang="zh-CN" dirty="0" smtClean="0">
                <a:hlinkClick r:id="rId6"/>
              </a:rPr>
              <a:t>Kafka</a:t>
            </a:r>
            <a:r>
              <a:rPr kumimoji="1" lang="zh-CN" altLang="en-US" dirty="0">
                <a:hlinkClick r:id="rId6"/>
              </a:rPr>
              <a:t>设计文档：</a:t>
            </a:r>
            <a:r>
              <a:rPr kumimoji="1" lang="en-US" altLang="zh-CN" dirty="0">
                <a:hlinkClick r:id="rId6"/>
              </a:rPr>
              <a:t>Index - Apache Kafka - Apache Software Foundation </a:t>
            </a:r>
            <a:r>
              <a:rPr kumimoji="1" lang="zh-CN" altLang="en-US" dirty="0">
                <a:hlinkClick r:id="rId6"/>
              </a:rPr>
              <a:t>几乎可以找到所有的</a:t>
            </a:r>
            <a:r>
              <a:rPr kumimoji="1" lang="en-US" altLang="zh-CN" dirty="0">
                <a:hlinkClick r:id="rId6"/>
              </a:rPr>
              <a:t>Kafka</a:t>
            </a:r>
            <a:r>
              <a:rPr kumimoji="1" lang="zh-CN" altLang="en-US" dirty="0">
                <a:hlinkClick r:id="rId6"/>
              </a:rPr>
              <a:t>设计文档，其中关于</a:t>
            </a:r>
            <a:r>
              <a:rPr kumimoji="1" lang="en-US" altLang="zh-CN" dirty="0">
                <a:hlinkClick r:id="rId6"/>
              </a:rPr>
              <a:t>controller</a:t>
            </a:r>
            <a:r>
              <a:rPr kumimoji="1" lang="zh-CN" altLang="en-US" dirty="0">
                <a:hlinkClick r:id="rId6"/>
              </a:rPr>
              <a:t>和新版</a:t>
            </a:r>
            <a:r>
              <a:rPr kumimoji="1" lang="en-US" altLang="zh-CN" dirty="0">
                <a:hlinkClick r:id="rId6"/>
              </a:rPr>
              <a:t>client</a:t>
            </a:r>
            <a:r>
              <a:rPr kumimoji="1" lang="zh-CN" altLang="en-US" dirty="0">
                <a:hlinkClick r:id="rId6"/>
              </a:rPr>
              <a:t>的文章非常值得一</a:t>
            </a:r>
            <a:r>
              <a:rPr kumimoji="1" lang="zh-CN" altLang="en-US" dirty="0" smtClean="0">
                <a:hlinkClick r:id="rId6"/>
              </a:rPr>
              <a:t>看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en-US" altLang="zh-CN" dirty="0" smtClean="0">
                <a:hlinkClick r:id="rId7"/>
              </a:rPr>
              <a:t>Confluent Blog</a:t>
            </a:r>
            <a:r>
              <a:rPr kumimoji="1" lang="zh-CN" altLang="en-US" dirty="0" smtClean="0">
                <a:hlinkClick r:id="rId7"/>
              </a:rPr>
              <a:t>： </a:t>
            </a:r>
            <a:r>
              <a:rPr kumimoji="1" lang="en-US" altLang="zh-CN" dirty="0" smtClean="0">
                <a:hlinkClick r:id="rId7"/>
              </a:rPr>
              <a:t>Confluent Blog: Apache Kafka Best Practices, Product Updates &amp;amp; More   Kafka</a:t>
            </a:r>
            <a:r>
              <a:rPr kumimoji="1" lang="zh-CN" altLang="en-US" dirty="0" smtClean="0">
                <a:hlinkClick r:id="rId7"/>
              </a:rPr>
              <a:t>开发团队维护的一个技术博客，里面很多极具技术深度的文章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6584" y="4641273"/>
            <a:ext cx="79314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中文部分：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 </a:t>
            </a:r>
            <a:r>
              <a:rPr kumimoji="1" lang="en-US" altLang="zh-CN" dirty="0"/>
              <a:t>1. </a:t>
            </a:r>
            <a:r>
              <a:rPr kumimoji="1" lang="zh-CN" altLang="en-US" dirty="0">
                <a:hlinkClick r:id="rId8"/>
              </a:rPr>
              <a:t>美团李志涛博客：</a:t>
            </a:r>
            <a:r>
              <a:rPr kumimoji="1" lang="en-US" altLang="zh-CN" dirty="0">
                <a:hlinkClick r:id="rId8"/>
              </a:rPr>
              <a:t>apache </a:t>
            </a:r>
            <a:r>
              <a:rPr kumimoji="1" lang="en-US" altLang="zh-CN" dirty="0" err="1">
                <a:hlinkClick r:id="rId8"/>
              </a:rPr>
              <a:t>kafka</a:t>
            </a:r>
            <a:r>
              <a:rPr kumimoji="1" lang="zh-CN" altLang="en-US" dirty="0">
                <a:hlinkClick r:id="rId8"/>
              </a:rPr>
              <a:t>技术分享</a:t>
            </a:r>
            <a:r>
              <a:rPr kumimoji="1" lang="zh-CN" altLang="en-US" dirty="0" smtClean="0">
                <a:hlinkClick r:id="rId8"/>
              </a:rPr>
              <a:t>系列</a:t>
            </a:r>
            <a:endParaRPr kumimoji="1" lang="en-US" altLang="zh-CN" dirty="0" smtClean="0"/>
          </a:p>
          <a:p>
            <a:r>
              <a:rPr kumimoji="1" lang="zh-CN" altLang="en-US" dirty="0" smtClean="0">
                <a:hlinkClick r:id="rId9"/>
              </a:rPr>
              <a:t> </a:t>
            </a:r>
            <a:r>
              <a:rPr kumimoji="1" lang="en-US" altLang="zh-CN" dirty="0" smtClean="0">
                <a:hlinkClick r:id="rId9"/>
              </a:rPr>
              <a:t>2</a:t>
            </a:r>
            <a:r>
              <a:rPr kumimoji="1" lang="en-US" altLang="zh-CN" dirty="0">
                <a:hlinkClick r:id="rId9"/>
              </a:rPr>
              <a:t>. </a:t>
            </a:r>
            <a:r>
              <a:rPr kumimoji="1" lang="en-US" altLang="zh-CN" dirty="0" err="1">
                <a:hlinkClick r:id="rId9"/>
              </a:rPr>
              <a:t>OrcHome</a:t>
            </a:r>
            <a:r>
              <a:rPr kumimoji="1" lang="en-US" altLang="zh-CN" dirty="0">
                <a:hlinkClick r:id="rId9"/>
              </a:rPr>
              <a:t>: </a:t>
            </a:r>
            <a:r>
              <a:rPr kumimoji="1" lang="en-US" altLang="zh-CN" dirty="0" err="1">
                <a:hlinkClick r:id="rId9"/>
              </a:rPr>
              <a:t>kafka</a:t>
            </a:r>
            <a:r>
              <a:rPr kumimoji="1" lang="zh-CN" altLang="en-US" dirty="0">
                <a:hlinkClick r:id="rId9"/>
              </a:rPr>
              <a:t>中文</a:t>
            </a:r>
            <a:r>
              <a:rPr kumimoji="1" lang="zh-CN" altLang="en-US" dirty="0" smtClean="0">
                <a:hlinkClick r:id="rId9"/>
              </a:rPr>
              <a:t>教程，基本翻译了官网的内容 </a:t>
            </a:r>
            <a:endParaRPr kumimoji="1" lang="en-US" altLang="zh-CN" dirty="0"/>
          </a:p>
          <a:p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3.</a:t>
            </a:r>
            <a:r>
              <a:rPr kumimoji="1" lang="en-US" altLang="zh-CN" dirty="0" smtClean="0">
                <a:hlinkClick r:id="rId10"/>
              </a:rPr>
              <a:t>segmenfault</a:t>
            </a:r>
            <a:r>
              <a:rPr kumimoji="1" lang="zh-CN" altLang="en-US" dirty="0">
                <a:hlinkClick r:id="rId10"/>
              </a:rPr>
              <a:t>网站，这个网站有很好的问答机制，专业的团队维护，</a:t>
            </a:r>
            <a:r>
              <a:rPr kumimoji="1" lang="en-US" altLang="zh-CN" dirty="0" err="1">
                <a:hlinkClick r:id="rId10"/>
              </a:rPr>
              <a:t>kafka</a:t>
            </a:r>
            <a:r>
              <a:rPr kumimoji="1" lang="zh-CN" altLang="en-US" dirty="0">
                <a:hlinkClick r:id="rId10"/>
              </a:rPr>
              <a:t>的性能问题研究比较</a:t>
            </a:r>
            <a:r>
              <a:rPr kumimoji="1" lang="zh-CN" altLang="en-US" dirty="0" smtClean="0">
                <a:hlinkClick r:id="rId10"/>
              </a:rPr>
              <a:t>深入</a:t>
            </a:r>
            <a:endParaRPr kumimoji="1" lang="en-US" altLang="zh-CN" dirty="0" smtClean="0"/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>
                <a:hlinkClick r:id="rId11"/>
              </a:rPr>
              <a:t>过往记忆博客，</a:t>
            </a:r>
            <a:r>
              <a:rPr kumimoji="1" lang="en-US" altLang="zh-CN" dirty="0" smtClean="0">
                <a:hlinkClick r:id="rId11"/>
              </a:rPr>
              <a:t>kafka</a:t>
            </a:r>
            <a:r>
              <a:rPr kumimoji="1" lang="zh-CN" altLang="en-US" dirty="0" smtClean="0">
                <a:hlinkClick r:id="rId11"/>
              </a:rPr>
              <a:t>的监控运维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97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256584" y="15680"/>
            <a:ext cx="549089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latin typeface="+mj-ea"/>
                <a:cs typeface="微软雅黑"/>
              </a:defRPr>
            </a:lvl1pPr>
          </a:lstStyle>
          <a:p>
            <a:r>
              <a:rPr lang="zh-CN" altLang="en-US" dirty="0" smtClean="0"/>
              <a:t>闪送*</a:t>
            </a:r>
            <a:r>
              <a:rPr lang="en-US" altLang="zh-CN" dirty="0" err="1" smtClean="0"/>
              <a:t>kafka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38545" y="3352800"/>
            <a:ext cx="3782292" cy="101566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我们公司对于</a:t>
            </a:r>
            <a:r>
              <a:rPr kumimoji="1" lang="en-US" altLang="zh-CN" sz="2000" dirty="0" err="1"/>
              <a:t>kafka</a:t>
            </a:r>
            <a:r>
              <a:rPr kumimoji="1" lang="zh-CN" altLang="en-US" sz="2000" dirty="0"/>
              <a:t>的使用主要用于日志收集，对于</a:t>
            </a:r>
            <a:r>
              <a:rPr kumimoji="1" lang="en-US" altLang="zh-CN" sz="2000" dirty="0" err="1" smtClean="0"/>
              <a:t>stat.log</a:t>
            </a:r>
            <a:r>
              <a:rPr kumimoji="1" lang="zh-CN" altLang="en-US" sz="2000" dirty="0" smtClean="0"/>
              <a:t> 和</a:t>
            </a:r>
            <a:r>
              <a:rPr kumimoji="1" lang="en-US" altLang="zh-CN" sz="2000" dirty="0" err="1" smtClean="0"/>
              <a:t>sensor.log</a:t>
            </a:r>
            <a:r>
              <a:rPr kumimoji="1" lang="zh-CN" altLang="en-US" sz="2000" dirty="0"/>
              <a:t>的收集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3241960" y="1311900"/>
            <a:ext cx="4807529" cy="13257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241961" y="5079907"/>
            <a:ext cx="4807529" cy="13257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曲线连接符 6"/>
          <p:cNvCxnSpPr>
            <a:stCxn id="2" idx="0"/>
            <a:endCxn id="3" idx="1"/>
          </p:cNvCxnSpPr>
          <p:nvPr/>
        </p:nvCxnSpPr>
        <p:spPr>
          <a:xfrm rot="5400000" flipH="1" flipV="1">
            <a:off x="1946814" y="2057655"/>
            <a:ext cx="1378022" cy="121226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曲线连接符 33"/>
          <p:cNvCxnSpPr>
            <a:stCxn id="2" idx="2"/>
            <a:endCxn id="26" idx="1"/>
          </p:cNvCxnSpPr>
          <p:nvPr/>
        </p:nvCxnSpPr>
        <p:spPr>
          <a:xfrm rot="16200000" flipH="1">
            <a:off x="1948665" y="4449489"/>
            <a:ext cx="1374322" cy="121227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94364" y="1496291"/>
            <a:ext cx="4405745" cy="95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业务日志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master_business_log_topic</a:t>
            </a:r>
            <a:r>
              <a:rPr kumimoji="1" lang="en-US" altLang="zh-CN" dirty="0"/>
              <a:t> 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</a:t>
            </a:r>
            <a:r>
              <a:rPr kumimoji="1" lang="en-US" altLang="zh-CN" dirty="0"/>
              <a:t>Partition</a:t>
            </a:r>
            <a:r>
              <a:rPr kumimoji="1" lang="zh-CN" altLang="en-US" dirty="0"/>
              <a:t>，一个</a:t>
            </a:r>
            <a:r>
              <a:rPr kumimoji="1" lang="en-US" altLang="zh-CN" dirty="0" err="1"/>
              <a:t>consumer_group</a:t>
            </a:r>
            <a:r>
              <a:rPr kumimoji="1" lang="en-US" altLang="zh-CN" dirty="0"/>
              <a:t>,</a:t>
            </a:r>
            <a:r>
              <a:rPr kumimoji="1" lang="zh-CN" altLang="en-US" dirty="0"/>
              <a:t>两个</a:t>
            </a:r>
            <a:r>
              <a:rPr kumimoji="1" lang="en-US" altLang="zh-CN" dirty="0"/>
              <a:t>consumer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394364" y="5292436"/>
            <a:ext cx="4294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神策日志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， </a:t>
            </a:r>
            <a:r>
              <a:rPr kumimoji="1" lang="en-US" altLang="zh-CN" dirty="0" err="1"/>
              <a:t>master_sensors_log_topic</a:t>
            </a:r>
            <a:r>
              <a:rPr kumimoji="1" lang="zh-CN" altLang="en-US" dirty="0"/>
              <a:t>，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</a:t>
            </a:r>
            <a:r>
              <a:rPr kumimoji="1" lang="en-US" altLang="zh-CN" dirty="0"/>
              <a:t>Partition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</a:t>
            </a:r>
            <a:r>
              <a:rPr kumimoji="1" lang="en-US" altLang="zh-CN" dirty="0" err="1"/>
              <a:t>consumer_group</a:t>
            </a:r>
            <a:r>
              <a:rPr kumimoji="1" lang="en-US" altLang="zh-CN" dirty="0"/>
              <a:t>,</a:t>
            </a:r>
            <a:r>
              <a:rPr kumimoji="1" lang="zh-CN" altLang="en-US" dirty="0"/>
              <a:t>两个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，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</a:t>
            </a:r>
            <a:r>
              <a:rPr kumimoji="1" lang="en-US" altLang="zh-CN" dirty="0"/>
              <a:t>broker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848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242728" y="0"/>
            <a:ext cx="6961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latin typeface="+mj-ea"/>
                <a:cs typeface="微软雅黑"/>
              </a:defRPr>
            </a:lvl1pPr>
          </a:lstStyle>
          <a:p>
            <a:r>
              <a:rPr lang="zh-CN" altLang="en-US" dirty="0" smtClean="0"/>
              <a:t>闪送*日志处理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基本流程图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413163" y="1025237"/>
            <a:ext cx="1482437" cy="4710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Api</a:t>
            </a:r>
            <a:endParaRPr kumimoji="1"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5333999" y="1025236"/>
            <a:ext cx="1482437" cy="4710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service</a:t>
            </a:r>
            <a:endParaRPr kumimoji="1"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1413163" y="2341416"/>
            <a:ext cx="1482437" cy="4710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Stat.log</a:t>
            </a:r>
            <a:endParaRPr kumimoji="1" lang="zh-CN" altLang="en-US" dirty="0"/>
          </a:p>
        </p:txBody>
      </p:sp>
      <p:sp>
        <p:nvSpPr>
          <p:cNvPr id="25" name="圆角矩形 24"/>
          <p:cNvSpPr/>
          <p:nvPr/>
        </p:nvSpPr>
        <p:spPr>
          <a:xfrm>
            <a:off x="5333998" y="2341415"/>
            <a:ext cx="1482437" cy="4710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Sensors.log</a:t>
            </a:r>
            <a:endParaRPr kumimoji="1" lang="zh-CN" altLang="en-US" dirty="0"/>
          </a:p>
        </p:txBody>
      </p:sp>
      <p:cxnSp>
        <p:nvCxnSpPr>
          <p:cNvPr id="7" name="曲线连接符 6"/>
          <p:cNvCxnSpPr>
            <a:stCxn id="5" idx="2"/>
            <a:endCxn id="25" idx="0"/>
          </p:cNvCxnSpPr>
          <p:nvPr/>
        </p:nvCxnSpPr>
        <p:spPr>
          <a:xfrm rot="16200000" flipH="1">
            <a:off x="3692238" y="-41565"/>
            <a:ext cx="845123" cy="392083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>
            <a:stCxn id="5" idx="2"/>
            <a:endCxn id="22" idx="0"/>
          </p:cNvCxnSpPr>
          <p:nvPr/>
        </p:nvCxnSpPr>
        <p:spPr>
          <a:xfrm rot="5400000">
            <a:off x="1731820" y="1918854"/>
            <a:ext cx="845124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2"/>
          <p:cNvCxnSpPr>
            <a:stCxn id="21" idx="2"/>
            <a:endCxn id="22" idx="0"/>
          </p:cNvCxnSpPr>
          <p:nvPr/>
        </p:nvCxnSpPr>
        <p:spPr>
          <a:xfrm rot="5400000">
            <a:off x="3692238" y="-41565"/>
            <a:ext cx="845125" cy="3920836"/>
          </a:xfrm>
          <a:prstGeom prst="curvedConnector3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stCxn id="21" idx="2"/>
            <a:endCxn id="25" idx="0"/>
          </p:cNvCxnSpPr>
          <p:nvPr/>
        </p:nvCxnSpPr>
        <p:spPr>
          <a:xfrm rot="5400000">
            <a:off x="5652656" y="1918853"/>
            <a:ext cx="845124" cy="1"/>
          </a:xfrm>
          <a:prstGeom prst="curved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845127" y="796633"/>
            <a:ext cx="6359236" cy="230678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757052" y="3345876"/>
            <a:ext cx="2576946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kafka</a:t>
            </a:r>
            <a:endParaRPr kumimoji="1" lang="zh-CN" altLang="en-US" dirty="0"/>
          </a:p>
        </p:txBody>
      </p:sp>
      <p:cxnSp>
        <p:nvCxnSpPr>
          <p:cNvPr id="19" name="曲线连接符 18"/>
          <p:cNvCxnSpPr>
            <a:stCxn id="22" idx="2"/>
            <a:endCxn id="17" idx="0"/>
          </p:cNvCxnSpPr>
          <p:nvPr/>
        </p:nvCxnSpPr>
        <p:spPr>
          <a:xfrm rot="16200000" flipH="1">
            <a:off x="2833251" y="2133601"/>
            <a:ext cx="533405" cy="189114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25"/>
          <p:cNvCxnSpPr>
            <a:stCxn id="25" idx="2"/>
            <a:endCxn id="17" idx="0"/>
          </p:cNvCxnSpPr>
          <p:nvPr/>
        </p:nvCxnSpPr>
        <p:spPr>
          <a:xfrm rot="5400000">
            <a:off x="4793668" y="2064327"/>
            <a:ext cx="533406" cy="202969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 flipV="1">
            <a:off x="734289" y="4502731"/>
            <a:ext cx="6650183" cy="202275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1205345" y="4613567"/>
            <a:ext cx="1551707" cy="540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Work-service</a:t>
            </a:r>
            <a:endParaRPr kumimoji="1"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5361710" y="4613567"/>
            <a:ext cx="1620981" cy="540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Sensor.service</a:t>
            </a:r>
            <a:endParaRPr kumimoji="1" lang="zh-CN" altLang="en-US" dirty="0"/>
          </a:p>
        </p:txBody>
      </p:sp>
      <p:sp>
        <p:nvSpPr>
          <p:cNvPr id="29" name="菱形 28"/>
          <p:cNvSpPr/>
          <p:nvPr/>
        </p:nvSpPr>
        <p:spPr>
          <a:xfrm>
            <a:off x="3228107" y="5153890"/>
            <a:ext cx="1565565" cy="678873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数据清洗</a:t>
            </a:r>
            <a:endParaRPr kumimoji="1" lang="zh-CN" altLang="en-US" dirty="0"/>
          </a:p>
        </p:txBody>
      </p:sp>
      <p:cxnSp>
        <p:nvCxnSpPr>
          <p:cNvPr id="31" name="曲线连接符 30"/>
          <p:cNvCxnSpPr>
            <a:stCxn id="17" idx="2"/>
            <a:endCxn id="27" idx="0"/>
          </p:cNvCxnSpPr>
          <p:nvPr/>
        </p:nvCxnSpPr>
        <p:spPr>
          <a:xfrm rot="5400000">
            <a:off x="2836717" y="3404758"/>
            <a:ext cx="353291" cy="206432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曲线连接符 32"/>
          <p:cNvCxnSpPr>
            <a:stCxn id="27" idx="2"/>
          </p:cNvCxnSpPr>
          <p:nvPr/>
        </p:nvCxnSpPr>
        <p:spPr>
          <a:xfrm rot="16200000" flipH="1">
            <a:off x="2424544" y="4710546"/>
            <a:ext cx="360218" cy="124690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/>
          <p:cNvCxnSpPr>
            <a:stCxn id="17" idx="2"/>
            <a:endCxn id="44" idx="0"/>
          </p:cNvCxnSpPr>
          <p:nvPr/>
        </p:nvCxnSpPr>
        <p:spPr>
          <a:xfrm rot="16200000" flipH="1">
            <a:off x="4932218" y="3373583"/>
            <a:ext cx="353291" cy="2126676"/>
          </a:xfrm>
          <a:prstGeom prst="curved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/>
          <p:cNvCxnSpPr>
            <a:stCxn id="44" idx="2"/>
            <a:endCxn id="29" idx="3"/>
          </p:cNvCxnSpPr>
          <p:nvPr/>
        </p:nvCxnSpPr>
        <p:spPr>
          <a:xfrm rot="5400000">
            <a:off x="5313219" y="4634345"/>
            <a:ext cx="339436" cy="1378529"/>
          </a:xfrm>
          <a:prstGeom prst="curved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罐形 39"/>
          <p:cNvSpPr/>
          <p:nvPr/>
        </p:nvSpPr>
        <p:spPr>
          <a:xfrm>
            <a:off x="1205345" y="5832763"/>
            <a:ext cx="1551707" cy="56803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statdb</a:t>
            </a:r>
            <a:endParaRPr kumimoji="1" lang="zh-CN" altLang="en-US" dirty="0"/>
          </a:p>
        </p:txBody>
      </p:sp>
      <p:sp>
        <p:nvSpPr>
          <p:cNvPr id="43" name="罐形 42"/>
          <p:cNvSpPr/>
          <p:nvPr/>
        </p:nvSpPr>
        <p:spPr>
          <a:xfrm>
            <a:off x="5389417" y="5832763"/>
            <a:ext cx="1565565" cy="51261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神策系统</a:t>
            </a:r>
            <a:endParaRPr kumimoji="1" lang="zh-CN" altLang="en-US" dirty="0"/>
          </a:p>
        </p:txBody>
      </p:sp>
      <p:cxnSp>
        <p:nvCxnSpPr>
          <p:cNvPr id="47" name="曲线连接符 46"/>
          <p:cNvCxnSpPr>
            <a:stCxn id="29" idx="2"/>
          </p:cNvCxnSpPr>
          <p:nvPr/>
        </p:nvCxnSpPr>
        <p:spPr>
          <a:xfrm rot="5400000">
            <a:off x="3165763" y="5271654"/>
            <a:ext cx="284018" cy="140623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曲线连接符 48"/>
          <p:cNvCxnSpPr>
            <a:stCxn id="29" idx="2"/>
            <a:endCxn id="43" idx="2"/>
          </p:cNvCxnSpPr>
          <p:nvPr/>
        </p:nvCxnSpPr>
        <p:spPr>
          <a:xfrm rot="16200000" flipH="1">
            <a:off x="4572000" y="5271652"/>
            <a:ext cx="256306" cy="137852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731065" y="1077189"/>
            <a:ext cx="461665" cy="886691"/>
          </a:xfrm>
          <a:prstGeom prst="rect">
            <a:avLst/>
          </a:prstGeom>
          <a:solidFill>
            <a:schemeClr val="accent3"/>
          </a:solidFill>
        </p:spPr>
        <p:txBody>
          <a:bodyPr vert="eaVert" wrap="square" rtlCol="0">
            <a:spAutoFit/>
          </a:bodyPr>
          <a:lstStyle/>
          <a:p>
            <a:r>
              <a:rPr kumimoji="1" lang="zh-CN" altLang="en-US" dirty="0" smtClean="0"/>
              <a:t>生产者</a:t>
            </a:r>
            <a:endParaRPr kumimoji="1" lang="zh-CN" altLang="en-US" dirty="0"/>
          </a:p>
        </p:txBody>
      </p:sp>
      <p:sp>
        <p:nvSpPr>
          <p:cNvPr id="6" name="左箭头 5"/>
          <p:cNvSpPr/>
          <p:nvPr/>
        </p:nvSpPr>
        <p:spPr>
          <a:xfrm>
            <a:off x="7204363" y="1316183"/>
            <a:ext cx="526702" cy="18010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895086" y="4613567"/>
            <a:ext cx="461665" cy="900543"/>
          </a:xfrm>
          <a:prstGeom prst="rect">
            <a:avLst/>
          </a:prstGeom>
          <a:solidFill>
            <a:schemeClr val="accent3"/>
          </a:solidFill>
        </p:spPr>
        <p:txBody>
          <a:bodyPr vert="eaVert" wrap="square" rtlCol="0">
            <a:spAutoFit/>
          </a:bodyPr>
          <a:lstStyle/>
          <a:p>
            <a:r>
              <a:rPr kumimoji="1" lang="zh-CN" altLang="en-US" dirty="0" smtClean="0"/>
              <a:t>消费者</a:t>
            </a:r>
            <a:endParaRPr kumimoji="1" lang="zh-CN" altLang="en-US" dirty="0"/>
          </a:p>
        </p:txBody>
      </p:sp>
      <p:sp>
        <p:nvSpPr>
          <p:cNvPr id="34" name="左箭头 33"/>
          <p:cNvSpPr/>
          <p:nvPr/>
        </p:nvSpPr>
        <p:spPr>
          <a:xfrm flipV="1">
            <a:off x="7354645" y="4932221"/>
            <a:ext cx="526702" cy="13161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352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56584" y="15680"/>
            <a:ext cx="5490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latin typeface="+mj-ea"/>
                <a:cs typeface="微软雅黑"/>
              </a:defRPr>
            </a:lvl1pPr>
          </a:lstStyle>
          <a:p>
            <a:r>
              <a:rPr lang="zh-CN" altLang="en-US" dirty="0"/>
              <a:t>闪送*日志</a:t>
            </a:r>
            <a:r>
              <a:rPr lang="zh-CN" altLang="en-US" dirty="0" smtClean="0"/>
              <a:t>处理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处理过程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01782" y="843516"/>
            <a:ext cx="74953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）目前日志收集分为业务日志和</a:t>
            </a:r>
            <a:r>
              <a:rPr kumimoji="1" lang="en-US" altLang="zh-CN" dirty="0"/>
              <a:t>sensor</a:t>
            </a:r>
            <a:r>
              <a:rPr kumimoji="1" lang="zh-CN" altLang="en-US" dirty="0"/>
              <a:t>日志。业务日志系统用于数据统计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sensor</a:t>
            </a:r>
            <a:r>
              <a:rPr kumimoji="1" lang="zh-CN" altLang="en-US" dirty="0"/>
              <a:t>日志系统用于数据分析。两种日志系统都是通过消费</a:t>
            </a:r>
            <a:r>
              <a:rPr kumimoji="1" lang="en-US" altLang="zh-CN" dirty="0" err="1"/>
              <a:t>kafka</a:t>
            </a:r>
            <a:r>
              <a:rPr kumimoji="1" lang="zh-CN" altLang="en-US" dirty="0"/>
              <a:t>来获取</a:t>
            </a:r>
            <a:r>
              <a:rPr kumimoji="1" lang="zh-CN" altLang="en-US" dirty="0" smtClean="0"/>
              <a:t>所需</a:t>
            </a:r>
            <a:r>
              <a:rPr kumimoji="1" lang="zh-CN" altLang="en-US" dirty="0"/>
              <a:t>日志数据。     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en-US" altLang="zh-CN" dirty="0"/>
              <a:t>2)</a:t>
            </a:r>
            <a:r>
              <a:rPr kumimoji="1" lang="zh-CN" altLang="en-US" dirty="0"/>
              <a:t>每个部署</a:t>
            </a:r>
            <a:r>
              <a:rPr kumimoji="1" lang="en-US" altLang="zh-CN" dirty="0" err="1"/>
              <a:t>api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service</a:t>
            </a:r>
            <a:r>
              <a:rPr kumimoji="1" lang="zh-CN" altLang="en-US" dirty="0"/>
              <a:t>的机器必须安装和配置</a:t>
            </a:r>
            <a:r>
              <a:rPr kumimoji="1" lang="en-US" altLang="zh-CN" dirty="0" err="1"/>
              <a:t>logstash</a:t>
            </a:r>
            <a:r>
              <a:rPr kumimoji="1" lang="zh-CN" altLang="en-US" dirty="0"/>
              <a:t>，通过</a:t>
            </a:r>
            <a:r>
              <a:rPr kumimoji="1" lang="en-US" altLang="zh-CN" dirty="0" err="1"/>
              <a:t>logstash</a:t>
            </a:r>
            <a:r>
              <a:rPr kumimoji="1" lang="zh-CN" altLang="en-US" dirty="0"/>
              <a:t>收集</a:t>
            </a:r>
            <a:r>
              <a:rPr kumimoji="1" lang="zh-CN" altLang="en-US" dirty="0" smtClean="0"/>
              <a:t>系统</a:t>
            </a:r>
            <a:r>
              <a:rPr kumimoji="1" lang="zh-CN" altLang="en-US" dirty="0"/>
              <a:t>产生的固定格式日志。     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en-US" altLang="zh-CN" dirty="0"/>
              <a:t>3)</a:t>
            </a:r>
            <a:r>
              <a:rPr kumimoji="1" lang="zh-CN" altLang="en-US" dirty="0"/>
              <a:t>通过配置不同的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，业务日志系统和</a:t>
            </a:r>
            <a:r>
              <a:rPr kumimoji="1" lang="en-US" altLang="zh-CN" dirty="0"/>
              <a:t>sensor</a:t>
            </a:r>
            <a:r>
              <a:rPr kumimoji="1" lang="zh-CN" altLang="en-US" dirty="0"/>
              <a:t>日志系统从</a:t>
            </a:r>
            <a:r>
              <a:rPr kumimoji="1" lang="en-US" altLang="zh-CN" dirty="0" err="1"/>
              <a:t>kafka</a:t>
            </a:r>
            <a:r>
              <a:rPr kumimoji="1" lang="zh-CN" altLang="en-US" dirty="0"/>
              <a:t>中获取各自所</a:t>
            </a:r>
            <a:r>
              <a:rPr kumimoji="1" lang="zh-CN" altLang="en-US" dirty="0" smtClean="0"/>
              <a:t>需的</a:t>
            </a:r>
            <a:r>
              <a:rPr kumimoji="1" lang="zh-CN" altLang="en-US" dirty="0"/>
              <a:t>日志消息，并进行特定的处理。业务日志系统处理后的数据会存储到</a:t>
            </a:r>
            <a:r>
              <a:rPr kumimoji="1" lang="en-US" altLang="zh-CN" dirty="0"/>
              <a:t>stat-</a:t>
            </a:r>
            <a:r>
              <a:rPr kumimoji="1" lang="en-US" altLang="zh-CN" dirty="0" err="1"/>
              <a:t>db</a:t>
            </a:r>
            <a:r>
              <a:rPr kumimoji="1" lang="zh-CN" altLang="en-US" dirty="0" smtClean="0"/>
              <a:t>数据库</a:t>
            </a:r>
            <a:r>
              <a:rPr kumimoji="1" lang="zh-CN" altLang="en-US" dirty="0"/>
              <a:t>中，</a:t>
            </a:r>
            <a:r>
              <a:rPr kumimoji="1" lang="en-US" altLang="zh-CN" dirty="0"/>
              <a:t>sensor</a:t>
            </a:r>
            <a:r>
              <a:rPr kumimoji="1" lang="zh-CN" altLang="en-US" dirty="0"/>
              <a:t>日志系统通过</a:t>
            </a:r>
            <a:r>
              <a:rPr kumimoji="1" lang="en-US" altLang="zh-CN" dirty="0"/>
              <a:t>sensor-service</a:t>
            </a:r>
            <a:r>
              <a:rPr kumimoji="1" lang="zh-CN" altLang="en-US" dirty="0"/>
              <a:t>处理日志数据后会通过</a:t>
            </a:r>
            <a:r>
              <a:rPr kumimoji="1" lang="en-US" altLang="zh-CN" dirty="0"/>
              <a:t>sensor</a:t>
            </a:r>
            <a:r>
              <a:rPr kumimoji="1" lang="zh-CN" altLang="en-US" dirty="0"/>
              <a:t>系统</a:t>
            </a:r>
            <a:r>
              <a:rPr kumimoji="1" lang="zh-CN" altLang="en-US" dirty="0" smtClean="0"/>
              <a:t>展示</a:t>
            </a:r>
            <a:r>
              <a:rPr kumimoji="1" lang="zh-CN" altLang="en-US" dirty="0"/>
              <a:t>出来。     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en-US" altLang="zh-CN" dirty="0"/>
              <a:t>4)</a:t>
            </a:r>
            <a:r>
              <a:rPr kumimoji="1" lang="zh-CN" altLang="en-US" dirty="0"/>
              <a:t>日志内容统一使用</a:t>
            </a:r>
            <a:r>
              <a:rPr kumimoji="1" lang="en-US" altLang="zh-CN" dirty="0" err="1"/>
              <a:t>json</a:t>
            </a:r>
            <a:r>
              <a:rPr kumimoji="1" lang="zh-CN" altLang="en-US" dirty="0"/>
              <a:t>格式输出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en-US" altLang="zh-CN" dirty="0" smtClean="0"/>
              <a:t>5)</a:t>
            </a:r>
            <a:r>
              <a:rPr kumimoji="1" lang="en-US" altLang="zh-CN" dirty="0" err="1" smtClean="0"/>
              <a:t>logstash</a:t>
            </a:r>
            <a:r>
              <a:rPr kumimoji="1" lang="zh-CN" altLang="en-US" dirty="0" smtClean="0"/>
              <a:t>配置示例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如下图</a:t>
            </a:r>
            <a:r>
              <a:rPr kumimoji="1" lang="en-US" altLang="zh-CN" dirty="0" smtClean="0"/>
              <a:t>):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36" y="3982837"/>
            <a:ext cx="7329055" cy="26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1"/>
          <p:cNvSpPr txBox="1">
            <a:spLocks noChangeArrowheads="1"/>
          </p:cNvSpPr>
          <p:nvPr/>
        </p:nvSpPr>
        <p:spPr bwMode="auto">
          <a:xfrm>
            <a:off x="1531702" y="1909153"/>
            <a:ext cx="5629024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Char char="l"/>
            </a:pPr>
            <a:r>
              <a:rPr lang="en-US" altLang="zh-CN" sz="32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Kafka</a:t>
            </a:r>
            <a:r>
              <a:rPr lang="zh-CN" altLang="en-US" sz="32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相关知识介绍</a:t>
            </a:r>
            <a:endParaRPr lang="en-US" altLang="zh-CN" sz="32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Char char="l"/>
            </a:pPr>
            <a:r>
              <a:rPr lang="zh-CN" altLang="en-US" sz="32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闪送日志处理流转介绍</a:t>
            </a:r>
            <a:endParaRPr lang="en-US" altLang="zh-CN" sz="32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Char char="l"/>
            </a:pPr>
            <a:r>
              <a:rPr lang="en-US" altLang="zh-CN" sz="3200" dirty="0" err="1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kafka</a:t>
            </a:r>
            <a:r>
              <a:rPr lang="zh-CN" altLang="en-US" sz="32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demo</a:t>
            </a:r>
            <a:r>
              <a:rPr lang="zh-CN" altLang="en-US" sz="32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演示</a:t>
            </a:r>
            <a:endParaRPr lang="en-US" altLang="zh-CN" sz="32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8202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256584" y="15680"/>
            <a:ext cx="5490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latin typeface="+mj-ea"/>
                <a:cs typeface="微软雅黑"/>
              </a:defRPr>
            </a:lvl1pPr>
          </a:lstStyle>
          <a:p>
            <a:r>
              <a:rPr lang="zh-CN" altLang="en-US" dirty="0"/>
              <a:t>闪送*日志处理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logstash</a:t>
            </a:r>
            <a:r>
              <a:rPr lang="zh-CN" altLang="en-US" dirty="0" smtClean="0"/>
              <a:t>原理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657" y="1944346"/>
            <a:ext cx="62103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8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56584" y="0"/>
            <a:ext cx="5490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闪送*日志处理</a:t>
            </a:r>
            <a:r>
              <a:rPr lang="en-US" altLang="zh-CN" sz="3200" dirty="0" smtClean="0"/>
              <a:t>-</a:t>
            </a:r>
            <a:r>
              <a:rPr lang="zh-CN" altLang="en-US" sz="3200" dirty="0" smtClean="0"/>
              <a:t>业务埋点</a:t>
            </a:r>
            <a:endParaRPr lang="zh-CN" altLang="en-US" sz="3200" dirty="0"/>
          </a:p>
        </p:txBody>
      </p:sp>
      <p:sp>
        <p:nvSpPr>
          <p:cNvPr id="4" name="圆角矩形 3"/>
          <p:cNvSpPr/>
          <p:nvPr/>
        </p:nvSpPr>
        <p:spPr>
          <a:xfrm>
            <a:off x="256584" y="886691"/>
            <a:ext cx="2057125" cy="3879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Stat.log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业务日志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34950" y="1359919"/>
            <a:ext cx="8166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1:Api/service</a:t>
            </a:r>
            <a:r>
              <a:rPr kumimoji="1" lang="zh-CN" altLang="en-US" dirty="0" smtClean="0"/>
              <a:t>引入</a:t>
            </a:r>
            <a:r>
              <a:rPr kumimoji="1" lang="en-US" altLang="zh-CN" dirty="0" err="1" smtClean="0"/>
              <a:t>pom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iss</a:t>
            </a:r>
            <a:r>
              <a:rPr kumimoji="1" lang="en-US" altLang="zh-CN" dirty="0" smtClean="0"/>
              <a:t>-log)</a:t>
            </a:r>
          </a:p>
          <a:p>
            <a:r>
              <a:rPr kumimoji="1" lang="en-US" altLang="zh-CN" dirty="0" smtClean="0"/>
              <a:t>2:</a:t>
            </a:r>
            <a:r>
              <a:rPr kumimoji="1" lang="zh-CN" altLang="en-US" dirty="0" smtClean="0"/>
              <a:t>封装</a:t>
            </a:r>
            <a:r>
              <a:rPr kumimoji="1" lang="en-US" altLang="zh-CN" dirty="0" err="1" smtClean="0"/>
              <a:t>logUtil</a:t>
            </a:r>
            <a:r>
              <a:rPr kumimoji="1" lang="zh-CN" altLang="en-US" dirty="0" smtClean="0"/>
              <a:t>工具类</a:t>
            </a:r>
            <a:endParaRPr kumimoji="1" lang="en-US" altLang="zh-CN" dirty="0" smtClean="0"/>
          </a:p>
          <a:p>
            <a:r>
              <a:rPr kumimoji="1" lang="en-US" altLang="zh-CN" dirty="0" smtClean="0"/>
              <a:t>3:</a:t>
            </a:r>
            <a:r>
              <a:rPr kumimoji="1" lang="zh-CN" altLang="en-US" dirty="0" smtClean="0"/>
              <a:t>业务日志埋点</a:t>
            </a:r>
            <a:endParaRPr kumimoji="1" lang="en-US" altLang="zh-CN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2368550"/>
            <a:ext cx="8604250" cy="2120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" y="4605741"/>
            <a:ext cx="8604250" cy="215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56584" y="15680"/>
            <a:ext cx="549089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闪送*日志处理</a:t>
            </a:r>
            <a:r>
              <a:rPr lang="en-US" altLang="zh-CN" sz="3200" dirty="0" smtClean="0"/>
              <a:t>-</a:t>
            </a:r>
            <a:r>
              <a:rPr lang="zh-CN" altLang="en-US" sz="3200" dirty="0" smtClean="0"/>
              <a:t>业务埋点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256584" y="955964"/>
            <a:ext cx="7695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：生产者所在机器配置</a:t>
            </a:r>
            <a:r>
              <a:rPr kumimoji="1" lang="en-US" altLang="zh-CN" dirty="0" err="1" smtClean="0"/>
              <a:t>logstash</a:t>
            </a:r>
            <a:r>
              <a:rPr kumimoji="1" lang="zh-CN" altLang="en-US" dirty="0" smtClean="0"/>
              <a:t>相关信息</a:t>
            </a:r>
            <a:endParaRPr kumimoji="1" lang="en-US" altLang="zh-CN" dirty="0" smtClean="0"/>
          </a:p>
          <a:p>
            <a:r>
              <a:rPr kumimoji="1" lang="en-US" altLang="zh-CN" dirty="0" smtClean="0"/>
              <a:t>5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logstash</a:t>
            </a:r>
            <a:r>
              <a:rPr kumimoji="1" lang="zh-CN" altLang="en-US" dirty="0" smtClean="0"/>
              <a:t>采集日志到</a:t>
            </a:r>
            <a:r>
              <a:rPr kumimoji="1" lang="en-US" altLang="zh-CN" dirty="0" err="1" smtClean="0"/>
              <a:t>kafka</a:t>
            </a:r>
            <a:endParaRPr kumimoji="1" lang="en-US" altLang="zh-CN" dirty="0" smtClean="0"/>
          </a:p>
          <a:p>
            <a:r>
              <a:rPr kumimoji="1" lang="en-US" altLang="zh-CN" dirty="0" smtClean="0"/>
              <a:t>6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work-service</a:t>
            </a:r>
            <a:r>
              <a:rPr kumimoji="1" lang="zh-CN" altLang="en-US" dirty="0" smtClean="0"/>
              <a:t>消费</a:t>
            </a:r>
            <a:r>
              <a:rPr kumimoji="1" lang="en-US" altLang="zh-CN" dirty="0" err="1" smtClean="0"/>
              <a:t>kafka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具体的代码处理逻辑备注</a:t>
            </a:r>
            <a:r>
              <a:rPr kumimoji="1" lang="en-US" altLang="zh-CN" dirty="0" smtClean="0"/>
              <a:t>)</a:t>
            </a:r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1)</a:t>
            </a:r>
            <a:r>
              <a:rPr kumimoji="1" lang="zh-CN" altLang="en-US" dirty="0" smtClean="0"/>
              <a:t>配置</a:t>
            </a:r>
            <a:r>
              <a:rPr kumimoji="1" lang="en-US" altLang="zh-CN" dirty="0" err="1" smtClean="0"/>
              <a:t>kafka</a:t>
            </a:r>
            <a:r>
              <a:rPr kumimoji="1" lang="zh-CN" altLang="en-US" dirty="0" smtClean="0"/>
              <a:t>相关信息</a:t>
            </a:r>
            <a:r>
              <a:rPr kumimoji="1" lang="en-US" altLang="zh-CN" dirty="0" smtClean="0"/>
              <a:t>(topic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consumer)</a:t>
            </a:r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2)</a:t>
            </a:r>
            <a:r>
              <a:rPr kumimoji="1" lang="zh-CN" altLang="en-US" dirty="0" smtClean="0"/>
              <a:t>写日志处理业务逻辑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0357"/>
            <a:ext cx="9144000" cy="368150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6584" y="6308928"/>
            <a:ext cx="534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7</a:t>
            </a:r>
            <a:r>
              <a:rPr kumimoji="1" lang="zh-CN" altLang="en-US" dirty="0" smtClean="0"/>
              <a:t>：日志处理完成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415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56584" y="15680"/>
            <a:ext cx="5490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闪送*日志处理</a:t>
            </a:r>
            <a:r>
              <a:rPr lang="en-US" altLang="zh-CN" sz="3200" dirty="0"/>
              <a:t>-</a:t>
            </a:r>
            <a:r>
              <a:rPr lang="zh-CN" altLang="en-US" sz="3200" dirty="0"/>
              <a:t>业务</a:t>
            </a:r>
            <a:r>
              <a:rPr lang="zh-CN" altLang="en-US" sz="3200" dirty="0" smtClean="0"/>
              <a:t>埋点</a:t>
            </a:r>
            <a:endParaRPr lang="zh-CN" altLang="en-US" sz="3200" dirty="0"/>
          </a:p>
        </p:txBody>
      </p:sp>
      <p:sp>
        <p:nvSpPr>
          <p:cNvPr id="2" name="圆角矩形 1"/>
          <p:cNvSpPr/>
          <p:nvPr/>
        </p:nvSpPr>
        <p:spPr>
          <a:xfrm>
            <a:off x="256584" y="828675"/>
            <a:ext cx="1372191" cy="31432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Sensors.log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56584" y="1314450"/>
            <a:ext cx="8758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api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service</a:t>
            </a:r>
            <a:r>
              <a:rPr kumimoji="1" lang="zh-CN" altLang="en-US" dirty="0" smtClean="0"/>
              <a:t>，引入</a:t>
            </a:r>
            <a:r>
              <a:rPr kumimoji="1" lang="en-US" altLang="zh-CN" dirty="0" err="1" smtClean="0"/>
              <a:t>iss-logpom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：编写</a:t>
            </a:r>
            <a:r>
              <a:rPr kumimoji="1" lang="en-US" altLang="zh-CN" dirty="0" err="1" smtClean="0"/>
              <a:t>logUtis</a:t>
            </a:r>
            <a:r>
              <a:rPr kumimoji="1" lang="zh-CN" altLang="en-US" dirty="0" smtClean="0"/>
              <a:t>类，字段</a:t>
            </a:r>
            <a:r>
              <a:rPr kumimoji="1" lang="en-US" altLang="zh-CN" dirty="0" err="1" smtClean="0"/>
              <a:t>uniquedId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time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Event</a:t>
            </a:r>
            <a:r>
              <a:rPr kumimoji="1" lang="zh-CN" altLang="en-US" dirty="0" smtClean="0"/>
              <a:t>不能为空，为基础参数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：调用</a:t>
            </a:r>
            <a:r>
              <a:rPr kumimoji="1" lang="en-US" altLang="zh-CN" dirty="0" err="1" smtClean="0"/>
              <a:t>Sensors.log</a:t>
            </a:r>
            <a:r>
              <a:rPr kumimoji="1" lang="en-US" altLang="zh-CN" dirty="0" smtClean="0"/>
              <a:t>()</a:t>
            </a:r>
            <a:r>
              <a:rPr kumimoji="1" lang="zh-CN" altLang="en-US" dirty="0" smtClean="0"/>
              <a:t>方法，写入的参数必须格式化为</a:t>
            </a:r>
            <a:r>
              <a:rPr kumimoji="1" lang="en-US" altLang="zh-CN" dirty="0" err="1" smtClean="0"/>
              <a:t>json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84" y="2237780"/>
            <a:ext cx="6794500" cy="1143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6584" y="3718322"/>
            <a:ext cx="7087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sensors</a:t>
            </a:r>
            <a:r>
              <a:rPr kumimoji="1" lang="zh-CN" altLang="en-US" dirty="0" smtClean="0"/>
              <a:t>会记录日志到</a:t>
            </a:r>
            <a:r>
              <a:rPr kumimoji="1" lang="en-US" altLang="zh-CN" dirty="0" err="1" smtClean="0"/>
              <a:t>sensors.log</a:t>
            </a:r>
            <a:endParaRPr kumimoji="1" lang="en-US" altLang="zh-CN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84" y="4200922"/>
            <a:ext cx="7759700" cy="13208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6584" y="5634990"/>
            <a:ext cx="775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5</a:t>
            </a:r>
            <a:r>
              <a:rPr kumimoji="1" lang="zh-CN" altLang="en-US" dirty="0" smtClean="0"/>
              <a:t>：在服务所在机器上配置</a:t>
            </a:r>
            <a:r>
              <a:rPr kumimoji="1" lang="en-US" altLang="zh-CN" dirty="0" err="1" smtClean="0"/>
              <a:t>logstash</a:t>
            </a:r>
            <a:r>
              <a:rPr kumimoji="1" lang="zh-CN" altLang="en-US" dirty="0" smtClean="0"/>
              <a:t>相关信息</a:t>
            </a:r>
            <a:endParaRPr kumimoji="1" lang="en-US" altLang="zh-CN" dirty="0" smtClean="0"/>
          </a:p>
          <a:p>
            <a:r>
              <a:rPr kumimoji="1" lang="en-US" altLang="zh-CN" dirty="0" smtClean="0"/>
              <a:t>6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sensors-service</a:t>
            </a:r>
            <a:r>
              <a:rPr kumimoji="1" lang="zh-CN" altLang="en-US" dirty="0" smtClean="0"/>
              <a:t>配置</a:t>
            </a:r>
            <a:r>
              <a:rPr kumimoji="1" lang="en-US" altLang="zh-CN" dirty="0" err="1" smtClean="0"/>
              <a:t>kafka</a:t>
            </a:r>
            <a:r>
              <a:rPr kumimoji="1" lang="zh-CN" altLang="en-US" dirty="0" smtClean="0"/>
              <a:t>相关信息，进行消费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topic,zk</a:t>
            </a:r>
            <a:r>
              <a:rPr kumimoji="1" lang="en-US" altLang="zh-CN" dirty="0" err="1"/>
              <a:t>,</a:t>
            </a:r>
            <a:r>
              <a:rPr kumimoji="1" lang="en-US" altLang="zh-CN" dirty="0" err="1" smtClean="0"/>
              <a:t>consumer</a:t>
            </a:r>
            <a:r>
              <a:rPr kumimoji="1" lang="en-US" altLang="zh-CN" dirty="0" smtClean="0"/>
              <a:t>-group),</a:t>
            </a:r>
            <a:r>
              <a:rPr kumimoji="1" lang="zh-CN" altLang="en-US" dirty="0" smtClean="0"/>
              <a:t>这个是配置在</a:t>
            </a:r>
            <a:r>
              <a:rPr kumimoji="1" lang="en-US" altLang="zh-CN" dirty="0" err="1" smtClean="0"/>
              <a:t>disconf</a:t>
            </a:r>
            <a:r>
              <a:rPr kumimoji="1" lang="zh-CN" altLang="en-US" dirty="0" smtClean="0"/>
              <a:t>中的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09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56584" y="15680"/>
            <a:ext cx="5490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闪送*日志处理</a:t>
            </a:r>
            <a:r>
              <a:rPr lang="en-US" altLang="zh-CN" sz="3200" dirty="0"/>
              <a:t>-</a:t>
            </a:r>
            <a:r>
              <a:rPr lang="zh-CN" altLang="en-US" sz="3200" dirty="0"/>
              <a:t>业务</a:t>
            </a:r>
            <a:r>
              <a:rPr lang="zh-CN" altLang="en-US" sz="3200" dirty="0" smtClean="0"/>
              <a:t>埋点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027"/>
            <a:ext cx="9144000" cy="265114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4300" y="800100"/>
            <a:ext cx="40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Disconf</a:t>
            </a:r>
            <a:r>
              <a:rPr kumimoji="1" lang="zh-CN" altLang="en-US" dirty="0" smtClean="0"/>
              <a:t>配置如下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4300" y="4000500"/>
            <a:ext cx="7800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7</a:t>
            </a:r>
            <a:r>
              <a:rPr kumimoji="1" lang="zh-CN" altLang="en-US" dirty="0" smtClean="0"/>
              <a:t>：编写</a:t>
            </a:r>
            <a:r>
              <a:rPr kumimoji="1" lang="en-US" altLang="zh-CN" dirty="0" smtClean="0"/>
              <a:t>handler</a:t>
            </a:r>
            <a:r>
              <a:rPr kumimoji="1" lang="zh-CN" altLang="en-US" dirty="0" smtClean="0"/>
              <a:t>，进行数据清理，补全，容错</a:t>
            </a:r>
            <a:endParaRPr kumimoji="1" lang="en-US" altLang="zh-CN" dirty="0" smtClean="0"/>
          </a:p>
          <a:p>
            <a:r>
              <a:rPr kumimoji="1" lang="en-US" altLang="zh-CN" dirty="0" smtClean="0"/>
              <a:t>8</a:t>
            </a:r>
            <a:r>
              <a:rPr kumimoji="1" lang="zh-CN" altLang="en-US" dirty="0" smtClean="0"/>
              <a:t>：</a:t>
            </a:r>
            <a:r>
              <a:rPr lang="en-US" altLang="zh-CN" dirty="0" err="1" smtClean="0"/>
              <a:t>AdapterEvent</a:t>
            </a:r>
            <a:r>
              <a:rPr lang="en-US" altLang="zh-CN" dirty="0" smtClean="0"/>
              <a:t>()</a:t>
            </a:r>
            <a:r>
              <a:rPr lang="zh-CN" altLang="en-US" dirty="0" smtClean="0"/>
              <a:t>枚举中加入自己的</a:t>
            </a:r>
            <a:r>
              <a:rPr lang="en-US" altLang="zh-CN" dirty="0" smtClean="0"/>
              <a:t>handler</a:t>
            </a:r>
            <a:r>
              <a:rPr lang="zh-CN" altLang="en-US" dirty="0" smtClean="0"/>
              <a:t>，这里会选择自己日志记录到神策系统的那个项目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44430"/>
            <a:ext cx="8991600" cy="558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4300" y="5357813"/>
            <a:ext cx="828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9:</a:t>
            </a:r>
            <a:r>
              <a:rPr kumimoji="1" lang="zh-CN" altLang="en-US" dirty="0" smtClean="0"/>
              <a:t>开发完成，神策拉取日志，写入神策系统。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：代码级别处理说明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备注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539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6584" y="15680"/>
            <a:ext cx="5490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闪送*日志处理</a:t>
            </a:r>
            <a:r>
              <a:rPr lang="en-US" altLang="zh-CN" sz="3200" dirty="0"/>
              <a:t>-</a:t>
            </a:r>
            <a:r>
              <a:rPr lang="zh-CN" altLang="en-US" sz="3200" dirty="0"/>
              <a:t>业务</a:t>
            </a:r>
            <a:r>
              <a:rPr lang="zh-CN" altLang="en-US" sz="3200" dirty="0" smtClean="0"/>
              <a:t>埋点</a:t>
            </a:r>
            <a:endParaRPr lang="zh-CN" altLang="en-US" sz="3200" dirty="0"/>
          </a:p>
        </p:txBody>
      </p:sp>
      <p:sp>
        <p:nvSpPr>
          <p:cNvPr id="3" name="圆角矩形 2"/>
          <p:cNvSpPr/>
          <p:nvPr/>
        </p:nvSpPr>
        <p:spPr>
          <a:xfrm>
            <a:off x="156571" y="857251"/>
            <a:ext cx="772116" cy="3857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问题？</a:t>
            </a:r>
            <a:endParaRPr kumimoji="1" lang="zh-CN" altLang="en-US" dirty="0"/>
          </a:p>
        </p:txBody>
      </p:sp>
      <p:sp>
        <p:nvSpPr>
          <p:cNvPr id="6" name="五边形 5"/>
          <p:cNvSpPr/>
          <p:nvPr/>
        </p:nvSpPr>
        <p:spPr>
          <a:xfrm>
            <a:off x="256584" y="1471613"/>
            <a:ext cx="129179" cy="200025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61384" y="1428750"/>
            <a:ext cx="2486321" cy="31432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测试环境怎么测试神策？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56584" y="1928813"/>
            <a:ext cx="7958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答：只要检测到</a:t>
            </a:r>
            <a:r>
              <a:rPr kumimoji="1" lang="en-US" altLang="zh-CN" dirty="0" smtClean="0"/>
              <a:t>sensors-service</a:t>
            </a:r>
            <a:r>
              <a:rPr kumimoji="1" lang="zh-CN" altLang="en-US" dirty="0" smtClean="0"/>
              <a:t>记录的</a:t>
            </a:r>
            <a:r>
              <a:rPr kumimoji="1" lang="en-US" altLang="zh-CN" dirty="0" err="1" smtClean="0"/>
              <a:t>sensors.log</a:t>
            </a:r>
            <a:r>
              <a:rPr kumimoji="1" lang="zh-CN" altLang="en-US" dirty="0" smtClean="0"/>
              <a:t>中有自己的日志就行了。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38163" y="2483883"/>
            <a:ext cx="6686847" cy="25717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在神策系统中想把之前的字段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从</a:t>
            </a:r>
            <a:r>
              <a:rPr kumimoji="1" lang="en-US" altLang="zh-CN" dirty="0" smtClean="0"/>
              <a:t>String</a:t>
            </a:r>
            <a:r>
              <a:rPr kumimoji="1" lang="zh-CN" altLang="en-US" dirty="0" smtClean="0"/>
              <a:t>类型改到</a:t>
            </a:r>
            <a:r>
              <a:rPr kumimoji="1" lang="en-US" altLang="zh-CN" dirty="0" smtClean="0"/>
              <a:t>Long</a:t>
            </a:r>
            <a:r>
              <a:rPr kumimoji="1" lang="zh-CN" altLang="en-US" dirty="0" smtClean="0"/>
              <a:t>类型可以吗？</a:t>
            </a:r>
            <a:endParaRPr kumimoji="1" lang="zh-CN" altLang="en-US" dirty="0"/>
          </a:p>
        </p:txBody>
      </p:sp>
      <p:sp>
        <p:nvSpPr>
          <p:cNvPr id="12" name="五边形 11"/>
          <p:cNvSpPr/>
          <p:nvPr/>
        </p:nvSpPr>
        <p:spPr>
          <a:xfrm>
            <a:off x="256584" y="2555320"/>
            <a:ext cx="129179" cy="200025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6583" y="2872479"/>
            <a:ext cx="7958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答：不行，只能新增加字段来完成这样的目的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61383" y="3315390"/>
            <a:ext cx="3053355" cy="29040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为什么日志没有被记录下来？</a:t>
            </a:r>
            <a:endParaRPr kumimoji="1" lang="zh-CN" altLang="en-US" dirty="0"/>
          </a:p>
        </p:txBody>
      </p:sp>
      <p:sp>
        <p:nvSpPr>
          <p:cNvPr id="18" name="五边形 17"/>
          <p:cNvSpPr/>
          <p:nvPr/>
        </p:nvSpPr>
        <p:spPr>
          <a:xfrm flipV="1">
            <a:off x="256583" y="3392175"/>
            <a:ext cx="129180" cy="213622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6583" y="3875794"/>
            <a:ext cx="8230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答：一般情况都是</a:t>
            </a:r>
            <a:r>
              <a:rPr kumimoji="1" lang="en-US" altLang="zh-CN" dirty="0" err="1" smtClean="0"/>
              <a:t>kafka</a:t>
            </a:r>
            <a:r>
              <a:rPr kumimoji="1" lang="zh-CN" altLang="en-US" dirty="0" smtClean="0"/>
              <a:t>没有启动，或者</a:t>
            </a:r>
            <a:r>
              <a:rPr kumimoji="1" lang="en-US" altLang="zh-CN" dirty="0" err="1" smtClean="0"/>
              <a:t>logstash</a:t>
            </a:r>
            <a:r>
              <a:rPr kumimoji="1" lang="zh-CN" altLang="en-US" dirty="0" smtClean="0"/>
              <a:t>没有配置。具体的检查步骤如下，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 </a:t>
            </a:r>
            <a:r>
              <a:rPr kumimoji="1" lang="zh-CN" altLang="en-US" dirty="0"/>
              <a:t>确定自己服务没有</a:t>
            </a:r>
            <a:r>
              <a:rPr kumimoji="1" lang="zh-CN" altLang="en-US" dirty="0" smtClean="0"/>
              <a:t>问题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 </a:t>
            </a:r>
            <a:r>
              <a:rPr kumimoji="1" lang="zh-CN" altLang="en-US" dirty="0"/>
              <a:t>确定生产日志的机器上装了</a:t>
            </a:r>
            <a:r>
              <a:rPr kumimoji="1" lang="en-US" altLang="zh-CN" dirty="0" err="1"/>
              <a:t>logstash</a:t>
            </a:r>
            <a:r>
              <a:rPr kumimoji="1" lang="zh-CN" altLang="en-US" dirty="0"/>
              <a:t>，并且配置了收集</a:t>
            </a:r>
            <a:r>
              <a:rPr kumimoji="1" lang="zh-CN" altLang="en-US" dirty="0" smtClean="0"/>
              <a:t>路径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 </a:t>
            </a:r>
            <a:r>
              <a:rPr kumimoji="1" lang="zh-CN" altLang="en-US" dirty="0"/>
              <a:t>测试环境</a:t>
            </a:r>
            <a:r>
              <a:rPr kumimoji="1" lang="en-US" altLang="zh-CN" dirty="0" err="1"/>
              <a:t>kafka</a:t>
            </a:r>
            <a:r>
              <a:rPr kumimoji="1" lang="zh-CN" altLang="en-US" dirty="0"/>
              <a:t>有没有</a:t>
            </a:r>
            <a:r>
              <a:rPr kumimoji="1" lang="zh-CN" altLang="en-US" dirty="0" smtClean="0"/>
              <a:t>启动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 </a:t>
            </a:r>
            <a:r>
              <a:rPr kumimoji="1" lang="zh-CN" altLang="en-US" dirty="0"/>
              <a:t>代码中得配置项是否正确，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consumer-group- </a:t>
            </a:r>
            <a:r>
              <a:rPr kumimoji="1" lang="zh-CN" altLang="en-US" dirty="0"/>
              <a:t>神策格式是否正确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json</a:t>
            </a:r>
            <a:r>
              <a:rPr kumimoji="1" lang="zh-CN" altLang="en-US" dirty="0"/>
              <a:t>格式</a:t>
            </a:r>
            <a:r>
              <a:rPr kumimoji="1" lang="en-US" altLang="zh-CN" dirty="0" smtClean="0"/>
              <a:t>)</a:t>
            </a:r>
          </a:p>
          <a:p>
            <a:endParaRPr kumimoji="1" lang="zh-CN" altLang="en-US" dirty="0"/>
          </a:p>
        </p:txBody>
      </p:sp>
      <p:sp>
        <p:nvSpPr>
          <p:cNvPr id="19" name="五边形 18"/>
          <p:cNvSpPr/>
          <p:nvPr/>
        </p:nvSpPr>
        <p:spPr>
          <a:xfrm>
            <a:off x="196163" y="5756763"/>
            <a:ext cx="125010" cy="174977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61383" y="5717036"/>
            <a:ext cx="3924892" cy="27757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怎么查看</a:t>
            </a:r>
            <a:r>
              <a:rPr kumimoji="1" lang="en-US" altLang="zh-CN" dirty="0" err="1" smtClean="0"/>
              <a:t>kafka</a:t>
            </a:r>
            <a:r>
              <a:rPr kumimoji="1" lang="zh-CN" altLang="en-US" dirty="0" smtClean="0"/>
              <a:t>是否启动，消费正常？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38163" y="6143625"/>
            <a:ext cx="767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：登机器，</a:t>
            </a:r>
            <a:r>
              <a:rPr kumimoji="1" lang="en-US" altLang="zh-CN" dirty="0" err="1" smtClean="0"/>
              <a:t>grep</a:t>
            </a:r>
            <a:r>
              <a:rPr kumimoji="1" lang="zh-CN" altLang="en-US" dirty="0" smtClean="0"/>
              <a:t>进程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：查看</a:t>
            </a:r>
            <a:r>
              <a:rPr kumimoji="1" lang="en-US" altLang="zh-CN" dirty="0" err="1" smtClean="0"/>
              <a:t>kafka</a:t>
            </a:r>
            <a:r>
              <a:rPr kumimoji="1" lang="zh-CN" altLang="en-US" dirty="0" smtClean="0"/>
              <a:t>监控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94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6584" y="15680"/>
            <a:ext cx="5490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闪送*日志处理</a:t>
            </a:r>
            <a:r>
              <a:rPr lang="en-US" altLang="zh-CN" sz="3200" dirty="0"/>
              <a:t>-</a:t>
            </a:r>
            <a:r>
              <a:rPr lang="zh-CN" altLang="en-US" sz="3200" dirty="0"/>
              <a:t>业务</a:t>
            </a:r>
            <a:r>
              <a:rPr lang="zh-CN" altLang="en-US" sz="3200" dirty="0" smtClean="0"/>
              <a:t>埋点</a:t>
            </a:r>
            <a:endParaRPr lang="zh-CN" altLang="en-US" sz="3200" dirty="0"/>
          </a:p>
        </p:txBody>
      </p:sp>
      <p:sp>
        <p:nvSpPr>
          <p:cNvPr id="2" name="圆角矩形 1"/>
          <p:cNvSpPr/>
          <p:nvPr/>
        </p:nvSpPr>
        <p:spPr>
          <a:xfrm>
            <a:off x="127996" y="871538"/>
            <a:ext cx="1929404" cy="3286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闪送</a:t>
            </a:r>
            <a:r>
              <a:rPr kumimoji="1" lang="en-US" altLang="zh-CN" dirty="0" err="1" smtClean="0"/>
              <a:t>kafka</a:t>
            </a:r>
            <a:r>
              <a:rPr kumimoji="1" lang="zh-CN" altLang="en-US" dirty="0" smtClean="0"/>
              <a:t>的监控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7996" y="1400175"/>
            <a:ext cx="8144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hlinkClick r:id="rId3"/>
              </a:rPr>
              <a:t>1</a:t>
            </a:r>
            <a:r>
              <a:rPr kumimoji="1" lang="zh-CN" altLang="en-US" dirty="0" smtClean="0">
                <a:hlinkClick r:id="rId3"/>
              </a:rPr>
              <a:t>：测试环境的监控</a:t>
            </a:r>
            <a:endParaRPr kumimoji="1" lang="en-US" altLang="zh-CN" dirty="0" smtClean="0"/>
          </a:p>
          <a:p>
            <a:r>
              <a:rPr kumimoji="1" lang="en-US" altLang="zh-CN" dirty="0" smtClean="0">
                <a:hlinkClick r:id="rId4"/>
              </a:rPr>
              <a:t>2</a:t>
            </a:r>
            <a:r>
              <a:rPr kumimoji="1" lang="zh-CN" altLang="en-US" dirty="0" smtClean="0">
                <a:hlinkClick r:id="rId4"/>
              </a:rPr>
              <a:t>：生产环境的监控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：消息积压报警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kafka</a:t>
            </a:r>
            <a:r>
              <a:rPr kumimoji="1" lang="zh-CN" altLang="en-US" dirty="0" smtClean="0"/>
              <a:t>消息积压到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万报警，邮件加短信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96" y="2352375"/>
            <a:ext cx="6134100" cy="2768600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129650" y="5149845"/>
            <a:ext cx="2872379" cy="20002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闪送</a:t>
            </a:r>
            <a:r>
              <a:rPr kumimoji="1" lang="en-US" altLang="zh-CN" dirty="0" err="1" smtClean="0"/>
              <a:t>kafka</a:t>
            </a:r>
            <a:r>
              <a:rPr kumimoji="1" lang="zh-CN" altLang="en-US" dirty="0" smtClean="0"/>
              <a:t>的监控参数说明</a:t>
            </a:r>
            <a:endParaRPr kumimoji="1"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22261"/>
              </p:ext>
            </p:extLst>
          </p:nvPr>
        </p:nvGraphicFramePr>
        <p:xfrm>
          <a:off x="127996" y="5513886"/>
          <a:ext cx="8977904" cy="1344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238"/>
                <a:gridCol w="1371504"/>
                <a:gridCol w="872972"/>
                <a:gridCol w="1122238"/>
                <a:gridCol w="1122238"/>
                <a:gridCol w="1122238"/>
                <a:gridCol w="1122238"/>
                <a:gridCol w="1122238"/>
              </a:tblGrid>
              <a:tr h="42971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Topic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Partition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LogSize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Lag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Owner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Created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Last Seen</a:t>
                      </a:r>
                      <a:endParaRPr lang="zh-CN" altLang="en-US" dirty="0"/>
                    </a:p>
                  </a:txBody>
                  <a:tcPr/>
                </a:tc>
              </a:tr>
              <a:tr h="85616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Topic</a:t>
                      </a:r>
                      <a:r>
                        <a:rPr lang="zh-CN" altLang="en-US" dirty="0" smtClean="0"/>
                        <a:t>名称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文件夹地址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消费了多少条 记录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生产了多少条记录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未被消费消息条数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消费者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Partition</a:t>
                      </a:r>
                      <a:r>
                        <a:rPr lang="zh-CN" altLang="en-US" dirty="0" smtClean="0"/>
                        <a:t>创建时间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最后消费的时间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6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5737" y="128588"/>
            <a:ext cx="465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Kafka</a:t>
            </a:r>
            <a:r>
              <a:rPr lang="zh-CN" altLang="en-US" sz="3200" dirty="0" smtClean="0"/>
              <a:t>演示</a:t>
            </a:r>
            <a:endParaRPr lang="zh-CN" altLang="en-US" sz="3200" dirty="0"/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531702" y="1909153"/>
            <a:ext cx="5629024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Char char="l"/>
            </a:pPr>
            <a:r>
              <a:rPr lang="zh-CN" altLang="en-US" sz="32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环境搭建</a:t>
            </a:r>
            <a:endParaRPr lang="en-US" altLang="zh-CN" sz="32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Char char="l"/>
            </a:pPr>
            <a:r>
              <a:rPr lang="zh-CN" altLang="en-US" sz="32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手动命令演示</a:t>
            </a:r>
            <a:endParaRPr lang="en-US" altLang="zh-CN" sz="32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Char char="l"/>
            </a:pPr>
            <a:r>
              <a:rPr lang="en-US" altLang="zh-CN" sz="3200" dirty="0" err="1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javaApi</a:t>
            </a:r>
            <a:r>
              <a:rPr lang="zh-CN" altLang="en-US" sz="32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演示</a:t>
            </a:r>
            <a:endParaRPr lang="en-US" altLang="zh-CN" sz="32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3816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64431" y="2648766"/>
            <a:ext cx="2183744" cy="679878"/>
          </a:xfrm>
          <a:prstGeom prst="rect">
            <a:avLst/>
          </a:prstGeom>
          <a:solidFill>
            <a:srgbClr val="008000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>
                <a:latin typeface="微软雅黑"/>
                <a:ea typeface="微软雅黑"/>
                <a:cs typeface="微软雅黑"/>
              </a:rPr>
              <a:t>Q&amp;A</a:t>
            </a:r>
            <a:endParaRPr kumimoji="1" lang="zh-CN" altLang="en-US" sz="2800" b="1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43" y="114300"/>
            <a:ext cx="3557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/>
              <a:t>谢谢</a:t>
            </a:r>
            <a:endParaRPr kumimoji="1"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6559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9569" y="2762633"/>
            <a:ext cx="2931724" cy="134847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 smtClean="0"/>
              <a:t>横向扩展</a:t>
            </a:r>
            <a:endParaRPr lang="zh-CN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5079512" y="2762633"/>
            <a:ext cx="2931724" cy="13484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高度容错</a:t>
            </a:r>
            <a:endParaRPr lang="zh-CN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629569" y="4676241"/>
            <a:ext cx="2931724" cy="13484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变态快</a:t>
            </a:r>
            <a:endParaRPr lang="zh-CN" altLang="en-US" sz="2400" b="1" dirty="0"/>
          </a:p>
        </p:txBody>
      </p:sp>
      <p:sp>
        <p:nvSpPr>
          <p:cNvPr id="11" name="矩形 10"/>
          <p:cNvSpPr/>
          <p:nvPr/>
        </p:nvSpPr>
        <p:spPr>
          <a:xfrm>
            <a:off x="5079512" y="4676240"/>
            <a:ext cx="2931724" cy="13484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支持离线和实时数据处理</a:t>
            </a:r>
            <a:endParaRPr lang="zh-CN" altLang="en-US" sz="24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256584" y="15680"/>
            <a:ext cx="549089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latin typeface="+mj-ea"/>
                <a:cs typeface="微软雅黑"/>
              </a:defRPr>
            </a:lvl1pPr>
          </a:lstStyle>
          <a:p>
            <a:r>
              <a:rPr lang="en-US" altLang="zh-CN" dirty="0" smtClean="0"/>
              <a:t>Kafka</a:t>
            </a:r>
            <a:r>
              <a:rPr lang="zh-CN" altLang="en-US" dirty="0" smtClean="0"/>
              <a:t>基础概念及特点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29569" y="849026"/>
            <a:ext cx="7381667" cy="1348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400" b="1" dirty="0" smtClean="0"/>
              <a:t>Kafka</a:t>
            </a:r>
            <a:r>
              <a:rPr lang="zh-CN" altLang="en-US" sz="2400" b="1" dirty="0" smtClean="0"/>
              <a:t>是一种分布式的，基于发布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订阅的消息系统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7225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8" grpId="1" animBg="1"/>
      <p:bldP spid="10" grpId="1" animBg="1"/>
      <p:bldP spid="11" grpId="1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线连接符 15"/>
          <p:cNvCxnSpPr/>
          <p:nvPr/>
        </p:nvCxnSpPr>
        <p:spPr>
          <a:xfrm>
            <a:off x="0" y="695243"/>
            <a:ext cx="8108576" cy="17451"/>
          </a:xfrm>
          <a:prstGeom prst="line">
            <a:avLst/>
          </a:prstGeom>
          <a:ln w="85725">
            <a:gradFill flip="none" rotWithShape="1">
              <a:gsLst>
                <a:gs pos="0">
                  <a:srgbClr val="E81331"/>
                </a:gs>
                <a:gs pos="100000">
                  <a:srgbClr val="FF6600"/>
                </a:gs>
              </a:gsLst>
              <a:lin ang="2142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56584" y="15680"/>
            <a:ext cx="5490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latin typeface="+mj-ea"/>
                <a:cs typeface="微软雅黑"/>
              </a:defRPr>
            </a:lvl1pPr>
          </a:lstStyle>
          <a:p>
            <a:r>
              <a:rPr kumimoji="1" lang="en-US" altLang="zh-CN" dirty="0" smtClean="0"/>
              <a:t>Kafka</a:t>
            </a:r>
            <a:r>
              <a:rPr kumimoji="1" lang="zh-CN" altLang="en-US" dirty="0" smtClean="0"/>
              <a:t>设计目标以及使用场景</a:t>
            </a:r>
            <a:endParaRPr kumimoji="1" lang="zh-CN" altLang="en-US" dirty="0"/>
          </a:p>
        </p:txBody>
      </p:sp>
      <p:pic>
        <p:nvPicPr>
          <p:cNvPr id="2" name="图片 1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429" y="-1411"/>
            <a:ext cx="1143000" cy="1143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6584" y="1141589"/>
            <a:ext cx="8682700" cy="397031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Kafka</a:t>
            </a:r>
            <a:r>
              <a:rPr kumimoji="1" lang="zh-CN" altLang="en-US" dirty="0" smtClean="0"/>
              <a:t>设计目标：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/>
              <a:t>：以时间复杂度为</a:t>
            </a:r>
            <a:r>
              <a:rPr kumimoji="1" lang="en-US" altLang="zh-CN" dirty="0"/>
              <a:t>O(1)</a:t>
            </a:r>
            <a:r>
              <a:rPr kumimoji="1" lang="zh-CN" altLang="en-US" dirty="0"/>
              <a:t>的方式提供消息持久化能力，即使对</a:t>
            </a:r>
            <a:r>
              <a:rPr kumimoji="1" lang="en-US" altLang="zh-CN" dirty="0"/>
              <a:t>TB</a:t>
            </a:r>
            <a:r>
              <a:rPr kumimoji="1" lang="zh-CN" altLang="en-US" dirty="0"/>
              <a:t>级以上数据也能保证常数时间复杂度的访问性能	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：高吞吐率。即使在非常廉价的商用机器上也能做到单机支持每秒</a:t>
            </a:r>
            <a:r>
              <a:rPr kumimoji="1" lang="en-US" altLang="zh-CN" dirty="0"/>
              <a:t>100K</a:t>
            </a:r>
            <a:r>
              <a:rPr kumimoji="1" lang="zh-CN" altLang="en-US" dirty="0"/>
              <a:t>条以上消息的传输	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：支持</a:t>
            </a:r>
            <a:r>
              <a:rPr kumimoji="1" lang="en-US" altLang="zh-CN" dirty="0"/>
              <a:t>Kafka Server</a:t>
            </a:r>
            <a:r>
              <a:rPr kumimoji="1" lang="zh-CN" altLang="en-US" dirty="0"/>
              <a:t>间的消息分区，及分布式消费，同时保证每个</a:t>
            </a:r>
            <a:r>
              <a:rPr kumimoji="1" lang="en-US" altLang="zh-CN" dirty="0"/>
              <a:t>Partition</a:t>
            </a:r>
            <a:r>
              <a:rPr kumimoji="1" lang="zh-CN" altLang="en-US" dirty="0"/>
              <a:t>内的消息顺序传输	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：同时支持离线数据处理和实时数据处理	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</a:t>
            </a:r>
            <a:r>
              <a:rPr kumimoji="1" lang="zh-CN" altLang="en-US" dirty="0"/>
              <a:t>：</a:t>
            </a:r>
            <a:r>
              <a:rPr kumimoji="1" lang="en-US" altLang="zh-CN" dirty="0"/>
              <a:t>Scale out</a:t>
            </a:r>
            <a:r>
              <a:rPr kumimoji="1" lang="zh-CN" altLang="en-US" dirty="0"/>
              <a:t>：支持在线水平扩展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6584" y="5516243"/>
            <a:ext cx="86827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Kafka</a:t>
            </a:r>
            <a:r>
              <a:rPr kumimoji="1" lang="zh-CN" altLang="en-US" dirty="0" smtClean="0"/>
              <a:t>使用场景：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/>
              <a:t>日志聚合，用户行为追踪，消息系统等</a:t>
            </a:r>
          </a:p>
        </p:txBody>
      </p:sp>
    </p:spTree>
    <p:extLst>
      <p:ext uri="{BB962C8B-B14F-4D97-AF65-F5344CB8AC3E}">
        <p14:creationId xmlns:p14="http://schemas.microsoft.com/office/powerpoint/2010/main" val="101642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-1" y="0"/>
            <a:ext cx="6158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latin typeface="+mj-ea"/>
                <a:cs typeface="微软雅黑"/>
              </a:defRPr>
            </a:lvl1pPr>
          </a:lstStyle>
          <a:p>
            <a:r>
              <a:rPr kumimoji="1" lang="en-US" altLang="zh-CN" dirty="0" smtClean="0"/>
              <a:t>Kafka</a:t>
            </a:r>
            <a:r>
              <a:rPr kumimoji="1" lang="zh-CN" altLang="en-US" dirty="0" smtClean="0"/>
              <a:t>相关名词解释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45660" y="928048"/>
            <a:ext cx="3807725" cy="92333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Topic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kumimoji="1" lang="en-US" altLang="zh-CN" dirty="0"/>
              <a:t>Kafka</a:t>
            </a:r>
            <a:r>
              <a:rPr kumimoji="1" lang="zh-CN" altLang="en-US" dirty="0"/>
              <a:t>将消息种子</a:t>
            </a:r>
            <a:r>
              <a:rPr kumimoji="1" lang="en-US" altLang="zh-CN" dirty="0"/>
              <a:t>(Feed)</a:t>
            </a:r>
            <a:r>
              <a:rPr kumimoji="1" lang="zh-CN" altLang="en-US" dirty="0"/>
              <a:t>分门别类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每一类</a:t>
            </a:r>
            <a:r>
              <a:rPr kumimoji="1" lang="zh-CN" altLang="en-US" dirty="0"/>
              <a:t>的消息称之为一个主题</a:t>
            </a:r>
            <a:r>
              <a:rPr kumimoji="1" lang="en-US" altLang="zh-CN" dirty="0"/>
              <a:t>(Topic)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353636" y="928048"/>
            <a:ext cx="3630304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Producer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/>
              <a:t>是能够发布消息到话题的任何对象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5660" y="2251881"/>
            <a:ext cx="3807725" cy="120032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Consumer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kumimoji="1" lang="zh-CN" altLang="en-US" dirty="0"/>
              <a:t>可以订阅一个或多个话题，并从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拉数据，从而消费这些</a:t>
            </a:r>
            <a:r>
              <a:rPr kumimoji="1" lang="zh-CN" altLang="en-US" dirty="0" smtClean="0"/>
              <a:t>已</a:t>
            </a:r>
            <a:endParaRPr kumimoji="1" lang="en-US" altLang="zh-CN" dirty="0" smtClean="0"/>
          </a:p>
          <a:p>
            <a:r>
              <a:rPr kumimoji="1" lang="zh-CN" altLang="en-US" dirty="0" smtClean="0"/>
              <a:t>发布</a:t>
            </a:r>
            <a:r>
              <a:rPr kumimoji="1" lang="zh-CN" altLang="en-US" dirty="0"/>
              <a:t>的消息的对象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53637" y="2251880"/>
            <a:ext cx="3753134" cy="120032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Broker:</a:t>
            </a:r>
          </a:p>
          <a:p>
            <a:r>
              <a:rPr kumimoji="1" lang="zh-CN" altLang="en-US" dirty="0"/>
              <a:t>已发布的消息保存在一组服务器中，它们被称为</a:t>
            </a:r>
            <a:r>
              <a:rPr kumimoji="1" lang="zh-CN" altLang="en-US" dirty="0" smtClean="0"/>
              <a:t>代理或</a:t>
            </a:r>
            <a:r>
              <a:rPr kumimoji="1" lang="en-US" altLang="zh-CN" dirty="0"/>
              <a:t>Kafka</a:t>
            </a:r>
            <a:r>
              <a:rPr kumimoji="1" lang="zh-CN" altLang="en-US" dirty="0"/>
              <a:t>集群</a:t>
            </a:r>
            <a:r>
              <a:rPr kumimoji="1" lang="zh-CN" altLang="en-US" dirty="0" smtClean="0"/>
              <a:t>，独立</a:t>
            </a:r>
            <a:r>
              <a:rPr kumimoji="1" lang="zh-CN" altLang="en-US" dirty="0"/>
              <a:t>的服务器都被称之为</a:t>
            </a:r>
            <a:r>
              <a:rPr kumimoji="1" lang="en-US" altLang="zh-CN" dirty="0"/>
              <a:t>broker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45660" y="3983965"/>
            <a:ext cx="3807725" cy="1200329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Partition:</a:t>
            </a:r>
          </a:p>
          <a:p>
            <a:r>
              <a:rPr kumimoji="1" lang="zh-CN" altLang="en-US" dirty="0"/>
              <a:t>分区，存在于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上，一个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可以有一个到多个分区，物理概念级别的</a:t>
            </a:r>
            <a:r>
              <a:rPr kumimoji="1" lang="en-US" altLang="zh-CN" dirty="0"/>
              <a:t>(</a:t>
            </a:r>
            <a:r>
              <a:rPr kumimoji="1" lang="zh-CN" altLang="en-US" dirty="0"/>
              <a:t>相当于文件夹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428699" y="3983965"/>
            <a:ext cx="3678072" cy="1477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Consumer </a:t>
            </a:r>
            <a:r>
              <a:rPr kumimoji="1" lang="en-US" altLang="zh-CN" dirty="0" smtClean="0"/>
              <a:t>Group:</a:t>
            </a:r>
          </a:p>
          <a:p>
            <a:r>
              <a:rPr kumimoji="1" lang="zh-CN" altLang="en-US" dirty="0"/>
              <a:t>每个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属于一个特定的</a:t>
            </a:r>
            <a:r>
              <a:rPr kumimoji="1" lang="en-US" altLang="zh-CN" dirty="0"/>
              <a:t>Consumer Group</a:t>
            </a:r>
            <a:r>
              <a:rPr kumimoji="1" lang="zh-CN" altLang="en-US" dirty="0"/>
              <a:t>（可为每个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指定</a:t>
            </a:r>
            <a:r>
              <a:rPr kumimoji="1" lang="en-US" altLang="zh-CN" dirty="0"/>
              <a:t>group name</a:t>
            </a:r>
            <a:r>
              <a:rPr kumimoji="1" lang="zh-CN" altLang="en-US" dirty="0"/>
              <a:t>，若不指定</a:t>
            </a:r>
            <a:r>
              <a:rPr kumimoji="1" lang="en-US" altLang="zh-CN" dirty="0"/>
              <a:t>group name</a:t>
            </a:r>
            <a:r>
              <a:rPr kumimoji="1" lang="zh-CN" altLang="en-US" dirty="0"/>
              <a:t>则属于默认的</a:t>
            </a:r>
            <a:r>
              <a:rPr kumimoji="1" lang="en-US" altLang="zh-CN" dirty="0"/>
              <a:t>group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5660" y="5700713"/>
            <a:ext cx="7861111" cy="64633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 </a:t>
            </a:r>
            <a:r>
              <a:rPr lang="en-US" altLang="zh-CN" dirty="0"/>
              <a:t>Offset</a:t>
            </a:r>
            <a:r>
              <a:rPr lang="zh-CN" altLang="en-US" dirty="0"/>
              <a:t>：</a:t>
            </a:r>
            <a:r>
              <a:rPr lang="en-US" altLang="zh-CN" dirty="0" err="1"/>
              <a:t>kafka</a:t>
            </a:r>
            <a:r>
              <a:rPr lang="zh-CN" altLang="en-US" dirty="0"/>
              <a:t>的存储文件都是按照</a:t>
            </a:r>
            <a:r>
              <a:rPr lang="en-US" altLang="zh-CN" dirty="0" err="1"/>
              <a:t>offset.kafka</a:t>
            </a:r>
            <a:r>
              <a:rPr lang="zh-CN" altLang="en-US" dirty="0"/>
              <a:t>来命名，用</a:t>
            </a:r>
            <a:r>
              <a:rPr lang="en-US" altLang="zh-CN" dirty="0"/>
              <a:t>offset</a:t>
            </a:r>
            <a:r>
              <a:rPr lang="zh-CN" altLang="en-US" dirty="0"/>
              <a:t>做名字的好处是方便查找。例如你想找位于</a:t>
            </a:r>
            <a:r>
              <a:rPr lang="en-US" altLang="zh-CN" dirty="0"/>
              <a:t>2049</a:t>
            </a:r>
            <a:r>
              <a:rPr lang="zh-CN" altLang="en-US" dirty="0"/>
              <a:t>的位置，只要找到</a:t>
            </a:r>
            <a:r>
              <a:rPr lang="en-US" altLang="zh-CN" dirty="0"/>
              <a:t>2048.kafka</a:t>
            </a:r>
            <a:r>
              <a:rPr lang="zh-CN" altLang="en-US" dirty="0"/>
              <a:t>的文件即可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303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55074" y="0"/>
            <a:ext cx="5490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latin typeface="+mj-ea"/>
                <a:cs typeface="微软雅黑"/>
              </a:defRPr>
            </a:lvl1pPr>
          </a:lstStyle>
          <a:p>
            <a:r>
              <a:rPr lang="zh-CN" altLang="en-US" dirty="0" smtClean="0"/>
              <a:t>生产者、消费者、代理关系图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5862"/>
            <a:ext cx="9144000" cy="56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4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83"/>
          <p:cNvSpPr txBox="1"/>
          <p:nvPr/>
        </p:nvSpPr>
        <p:spPr>
          <a:xfrm>
            <a:off x="256584" y="15680"/>
            <a:ext cx="5490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latin typeface="+mj-ea"/>
                <a:cs typeface="微软雅黑"/>
              </a:defRPr>
            </a:lvl1pPr>
          </a:lstStyle>
          <a:p>
            <a:r>
              <a:rPr lang="en-US" altLang="zh-CN" dirty="0" err="1" smtClean="0"/>
              <a:t>kafka</a:t>
            </a:r>
            <a:r>
              <a:rPr lang="zh-CN" altLang="en-US" dirty="0" smtClean="0"/>
              <a:t>的架构及其工作原理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0836"/>
            <a:ext cx="9144000" cy="42260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9182" y="846161"/>
            <a:ext cx="312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Kafka</a:t>
            </a:r>
            <a:r>
              <a:rPr kumimoji="1" lang="zh-CN" altLang="en-US" dirty="0" smtClean="0"/>
              <a:t>拓扑图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606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5738" y="0"/>
            <a:ext cx="6357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kafka</a:t>
            </a:r>
            <a:r>
              <a:rPr lang="zh-CN" altLang="en-US" sz="3200" dirty="0"/>
              <a:t>的架构及其工作</a:t>
            </a:r>
            <a:r>
              <a:rPr lang="zh-CN" altLang="en-US" sz="3200" dirty="0" smtClean="0"/>
              <a:t>原理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85738" y="1028700"/>
            <a:ext cx="78295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Producer</a:t>
            </a:r>
            <a:r>
              <a:rPr lang="zh-CN" altLang="en-US" b="1" dirty="0"/>
              <a:t>负载</a:t>
            </a:r>
            <a:r>
              <a:rPr lang="zh-CN" altLang="en-US" b="1" dirty="0" smtClean="0"/>
              <a:t>均衡</a:t>
            </a:r>
            <a:endParaRPr lang="en-US" altLang="zh-CN" b="1" dirty="0" smtClean="0"/>
          </a:p>
          <a:p>
            <a:r>
              <a:rPr lang="en-US" altLang="zh-CN" b="1" dirty="0" smtClean="0"/>
              <a:t>1</a:t>
            </a:r>
            <a:r>
              <a:rPr lang="zh-CN" altLang="en-US" b="1" dirty="0" smtClean="0"/>
              <a:t>）</a:t>
            </a:r>
            <a:r>
              <a:rPr lang="en-US" altLang="zh-CN" dirty="0" smtClean="0"/>
              <a:t>producer</a:t>
            </a:r>
            <a:r>
              <a:rPr lang="zh-CN" altLang="en-US" dirty="0"/>
              <a:t>根据用户指定的算法，将消息发送到指定的</a:t>
            </a:r>
            <a:r>
              <a:rPr lang="en-US" altLang="zh-CN" dirty="0"/>
              <a:t>partition</a:t>
            </a:r>
            <a:r>
              <a:rPr lang="zh-CN" altLang="en-US" dirty="0"/>
              <a:t>。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）存在</a:t>
            </a:r>
            <a:r>
              <a:rPr lang="zh-CN" altLang="en-US" dirty="0"/>
              <a:t>多个</a:t>
            </a:r>
            <a:r>
              <a:rPr lang="en-US" altLang="zh-CN" dirty="0" err="1"/>
              <a:t>partiiton</a:t>
            </a:r>
            <a:r>
              <a:rPr lang="zh-CN" altLang="en-US" dirty="0"/>
              <a:t>，每个</a:t>
            </a:r>
            <a:r>
              <a:rPr lang="en-US" altLang="zh-CN" dirty="0"/>
              <a:t>partition</a:t>
            </a:r>
            <a:r>
              <a:rPr lang="zh-CN" altLang="en-US" dirty="0"/>
              <a:t>有自己的</a:t>
            </a:r>
            <a:r>
              <a:rPr lang="en-US" altLang="zh-CN" dirty="0"/>
              <a:t>replica</a:t>
            </a:r>
            <a:r>
              <a:rPr lang="zh-CN" altLang="en-US" dirty="0"/>
              <a:t>，每个</a:t>
            </a:r>
            <a:r>
              <a:rPr lang="en-US" altLang="zh-CN" dirty="0"/>
              <a:t>replica</a:t>
            </a:r>
            <a:r>
              <a:rPr lang="zh-CN" altLang="en-US" dirty="0"/>
              <a:t>分布在不同的</a:t>
            </a:r>
            <a:r>
              <a:rPr lang="en-US" altLang="zh-CN" dirty="0"/>
              <a:t>Broker</a:t>
            </a:r>
            <a:r>
              <a:rPr lang="zh-CN" altLang="en-US" dirty="0"/>
              <a:t>节点上。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）多</a:t>
            </a:r>
            <a:r>
              <a:rPr lang="zh-CN" altLang="en-US" dirty="0"/>
              <a:t>个</a:t>
            </a:r>
            <a:r>
              <a:rPr lang="en-US" altLang="zh-CN" dirty="0"/>
              <a:t>partition</a:t>
            </a:r>
            <a:r>
              <a:rPr lang="zh-CN" altLang="en-US" dirty="0"/>
              <a:t>需要选取出</a:t>
            </a:r>
            <a:r>
              <a:rPr lang="en-US" altLang="zh-CN" dirty="0" smtClean="0"/>
              <a:t>leader </a:t>
            </a:r>
            <a:r>
              <a:rPr lang="en-US" altLang="zh-CN" dirty="0"/>
              <a:t>partition</a:t>
            </a:r>
            <a:r>
              <a:rPr lang="zh-CN" altLang="en-US" dirty="0" smtClean="0"/>
              <a:t>，</a:t>
            </a:r>
            <a:r>
              <a:rPr lang="en-US" altLang="zh-CN" dirty="0"/>
              <a:t> leader </a:t>
            </a:r>
            <a:r>
              <a:rPr lang="en-US" altLang="zh-CN" dirty="0" smtClean="0"/>
              <a:t>partition</a:t>
            </a:r>
            <a:r>
              <a:rPr lang="zh-CN" altLang="en-US" dirty="0"/>
              <a:t>负责读写，并由</a:t>
            </a:r>
            <a:r>
              <a:rPr lang="en-US" altLang="zh-CN" dirty="0"/>
              <a:t>zookeeper</a:t>
            </a:r>
            <a:r>
              <a:rPr lang="zh-CN" altLang="en-US" dirty="0"/>
              <a:t>负责</a:t>
            </a:r>
            <a:r>
              <a:rPr lang="en-US" altLang="zh-CN" dirty="0"/>
              <a:t>fail over</a:t>
            </a:r>
            <a:r>
              <a:rPr lang="zh-CN" altLang="en-US" dirty="0"/>
              <a:t>。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）通过</a:t>
            </a:r>
            <a:r>
              <a:rPr lang="en-US" altLang="zh-CN" dirty="0"/>
              <a:t>zookeeper</a:t>
            </a:r>
            <a:r>
              <a:rPr lang="zh-CN" altLang="en-US" dirty="0"/>
              <a:t>管理</a:t>
            </a:r>
            <a:r>
              <a:rPr lang="en-US" altLang="zh-CN" dirty="0"/>
              <a:t>broker</a:t>
            </a:r>
            <a:r>
              <a:rPr lang="zh-CN" altLang="en-US" dirty="0"/>
              <a:t>与</a:t>
            </a:r>
            <a:r>
              <a:rPr lang="en-US" altLang="zh-CN" dirty="0"/>
              <a:t>consumer</a:t>
            </a:r>
            <a:r>
              <a:rPr lang="zh-CN" altLang="en-US" dirty="0"/>
              <a:t>的动态加入与离开。</a:t>
            </a:r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85738" y="3431798"/>
            <a:ext cx="82438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Consumer</a:t>
            </a:r>
            <a:r>
              <a:rPr lang="zh-CN" altLang="en-US" b="1" dirty="0"/>
              <a:t>的</a:t>
            </a:r>
            <a:r>
              <a:rPr lang="en-US" altLang="zh-CN" b="1" dirty="0"/>
              <a:t>pull</a:t>
            </a:r>
            <a:r>
              <a:rPr lang="zh-CN" altLang="en-US" b="1" dirty="0" smtClean="0"/>
              <a:t>机制</a:t>
            </a:r>
            <a:endParaRPr lang="zh-CN" altLang="en-US" b="1" dirty="0"/>
          </a:p>
          <a:p>
            <a:r>
              <a:rPr lang="zh-CN" altLang="en-US" dirty="0" smtClean="0"/>
              <a:t>由于</a:t>
            </a:r>
            <a:r>
              <a:rPr lang="en-US" altLang="zh-CN" dirty="0" err="1"/>
              <a:t>kafka</a:t>
            </a:r>
            <a:r>
              <a:rPr lang="en-US" altLang="zh-CN" dirty="0"/>
              <a:t> broker</a:t>
            </a:r>
            <a:r>
              <a:rPr lang="zh-CN" altLang="en-US" dirty="0"/>
              <a:t>会持久化</a:t>
            </a:r>
            <a:r>
              <a:rPr lang="zh-CN" altLang="en-US" dirty="0" smtClean="0"/>
              <a:t>数据，</a:t>
            </a:r>
            <a:r>
              <a:rPr lang="zh-CN" altLang="en-US" dirty="0"/>
              <a:t>因此，</a:t>
            </a:r>
            <a:r>
              <a:rPr lang="en-US" altLang="zh-CN" dirty="0"/>
              <a:t>consumer</a:t>
            </a:r>
            <a:r>
              <a:rPr lang="zh-CN" altLang="en-US" dirty="0"/>
              <a:t>比较适合采取</a:t>
            </a:r>
            <a:r>
              <a:rPr lang="en-US" altLang="zh-CN" dirty="0"/>
              <a:t>pull</a:t>
            </a:r>
            <a:r>
              <a:rPr lang="zh-CN" altLang="en-US" dirty="0"/>
              <a:t>的方式消费数据，具体特别如下：</a:t>
            </a:r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）简化</a:t>
            </a:r>
            <a:r>
              <a:rPr lang="en-US" altLang="zh-CN" dirty="0" err="1"/>
              <a:t>kafka</a:t>
            </a:r>
            <a:r>
              <a:rPr lang="zh-CN" altLang="en-US" dirty="0"/>
              <a:t>设计，降低了难度。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smtClean="0"/>
              <a:t>Consumer</a:t>
            </a:r>
            <a:r>
              <a:rPr lang="zh-CN" altLang="en-US" dirty="0"/>
              <a:t>根据消费能力自主控制消息拉取速度。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r>
              <a:rPr lang="en-US" altLang="zh-CN" dirty="0" smtClean="0"/>
              <a:t>consumer</a:t>
            </a:r>
            <a:r>
              <a:rPr lang="zh-CN" altLang="en-US" dirty="0"/>
              <a:t>根据自身情况自主选择消费模式，例如批量，重复消费，从制定</a:t>
            </a:r>
            <a:r>
              <a:rPr lang="en-US" altLang="zh-CN" dirty="0"/>
              <a:t>partition</a:t>
            </a:r>
            <a:r>
              <a:rPr lang="zh-CN" altLang="en-US" dirty="0"/>
              <a:t>或位置</a:t>
            </a:r>
            <a:r>
              <a:rPr lang="en-US" altLang="zh-CN" dirty="0"/>
              <a:t>(offset)</a:t>
            </a:r>
            <a:r>
              <a:rPr lang="zh-CN" altLang="en-US" dirty="0"/>
              <a:t>开始消费等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70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0013" y="0"/>
            <a:ext cx="5472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kafka</a:t>
            </a:r>
            <a:r>
              <a:rPr lang="zh-CN" altLang="en-US" sz="3200" dirty="0"/>
              <a:t>的架构及其工作</a:t>
            </a:r>
            <a:r>
              <a:rPr lang="zh-CN" altLang="en-US" sz="3200" dirty="0" smtClean="0"/>
              <a:t>原理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00013" y="857250"/>
            <a:ext cx="77295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Producer</a:t>
            </a:r>
            <a:r>
              <a:rPr lang="zh-CN" altLang="en-US" b="1" dirty="0"/>
              <a:t>均衡算法</a:t>
            </a:r>
          </a:p>
          <a:p>
            <a:r>
              <a:rPr lang="zh-CN" altLang="en-US" dirty="0" smtClean="0"/>
              <a:t>        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kafka</a:t>
            </a:r>
            <a:r>
              <a:rPr lang="zh-CN" altLang="en-US" dirty="0"/>
              <a:t>集群中的任何一个</a:t>
            </a:r>
            <a:r>
              <a:rPr lang="en-US" altLang="zh-CN" dirty="0"/>
              <a:t>broker,</a:t>
            </a:r>
            <a:r>
              <a:rPr lang="zh-CN" altLang="en-US" dirty="0"/>
              <a:t>都可以向</a:t>
            </a:r>
            <a:r>
              <a:rPr lang="en-US" altLang="zh-CN" dirty="0"/>
              <a:t>producer</a:t>
            </a:r>
            <a:r>
              <a:rPr lang="zh-CN" altLang="en-US" dirty="0"/>
              <a:t>提供</a:t>
            </a:r>
            <a:r>
              <a:rPr lang="en-US" altLang="zh-CN" dirty="0"/>
              <a:t>metadata</a:t>
            </a:r>
            <a:r>
              <a:rPr lang="zh-CN" altLang="en-US" dirty="0"/>
              <a:t>信息</a:t>
            </a:r>
            <a:r>
              <a:rPr lang="en-US" altLang="zh-CN" dirty="0"/>
              <a:t>,</a:t>
            </a:r>
            <a:r>
              <a:rPr lang="zh-CN" altLang="en-US" dirty="0"/>
              <a:t>这些</a:t>
            </a:r>
            <a:r>
              <a:rPr lang="en-US" altLang="zh-CN" dirty="0"/>
              <a:t>metadata</a:t>
            </a:r>
            <a:r>
              <a:rPr lang="zh-CN" altLang="en-US" dirty="0"/>
              <a:t>中</a:t>
            </a:r>
            <a:r>
              <a:rPr lang="zh-CN" altLang="en-US" dirty="0" smtClean="0"/>
              <a:t>包含</a:t>
            </a:r>
            <a:r>
              <a:rPr lang="en-US" altLang="zh-CN" dirty="0" smtClean="0"/>
              <a:t>“</a:t>
            </a:r>
            <a:r>
              <a:rPr lang="zh-CN" altLang="en-US" dirty="0" smtClean="0"/>
              <a:t>集群</a:t>
            </a:r>
            <a:r>
              <a:rPr lang="zh-CN" altLang="en-US" dirty="0"/>
              <a:t>中存活的</a:t>
            </a:r>
            <a:r>
              <a:rPr lang="en-US" altLang="zh-CN" dirty="0"/>
              <a:t>servers</a:t>
            </a:r>
            <a:r>
              <a:rPr lang="zh-CN" altLang="en-US" dirty="0" smtClean="0"/>
              <a:t>列表</a:t>
            </a:r>
            <a:r>
              <a:rPr lang="en-US" altLang="zh-CN" dirty="0" smtClean="0"/>
              <a:t>”/“partitions </a:t>
            </a:r>
            <a:r>
              <a:rPr lang="en-US" altLang="zh-CN" dirty="0"/>
              <a:t>leader</a:t>
            </a:r>
            <a:r>
              <a:rPr lang="zh-CN" altLang="en-US" dirty="0" smtClean="0"/>
              <a:t>列表</a:t>
            </a:r>
            <a:r>
              <a:rPr lang="en-US" altLang="zh-CN" dirty="0" smtClean="0"/>
              <a:t>”</a:t>
            </a:r>
            <a:r>
              <a:rPr lang="zh-CN" altLang="en-US" dirty="0" smtClean="0"/>
              <a:t>等信息</a:t>
            </a:r>
            <a:r>
              <a:rPr lang="en-US" altLang="zh-CN" dirty="0" smtClean="0"/>
              <a:t>.</a:t>
            </a:r>
            <a:r>
              <a:rPr lang="zh-CN" altLang="en-US" dirty="0"/>
              <a:t>当</a:t>
            </a:r>
            <a:r>
              <a:rPr lang="en-US" altLang="zh-CN" dirty="0"/>
              <a:t>producer</a:t>
            </a:r>
            <a:r>
              <a:rPr lang="zh-CN" altLang="en-US" dirty="0"/>
              <a:t>获取到</a:t>
            </a:r>
            <a:r>
              <a:rPr lang="en-US" altLang="zh-CN" dirty="0"/>
              <a:t>metadata</a:t>
            </a:r>
            <a:r>
              <a:rPr lang="zh-CN" altLang="en-US" dirty="0" smtClean="0"/>
              <a:t>信之后</a:t>
            </a:r>
            <a:r>
              <a:rPr lang="en-US" altLang="zh-CN" dirty="0"/>
              <a:t>, producer</a:t>
            </a:r>
            <a:r>
              <a:rPr lang="zh-CN" altLang="en-US" dirty="0"/>
              <a:t>将会和</a:t>
            </a:r>
            <a:r>
              <a:rPr lang="en-US" altLang="zh-CN" dirty="0"/>
              <a:t>Topic</a:t>
            </a:r>
            <a:r>
              <a:rPr lang="zh-CN" altLang="en-US" dirty="0"/>
              <a:t>下所有</a:t>
            </a:r>
            <a:r>
              <a:rPr lang="en-US" altLang="zh-CN" dirty="0"/>
              <a:t>partition leader</a:t>
            </a:r>
            <a:r>
              <a:rPr lang="zh-CN" altLang="en-US" dirty="0"/>
              <a:t>保持</a:t>
            </a:r>
            <a:r>
              <a:rPr lang="en-US" altLang="zh-CN" dirty="0"/>
              <a:t>socket</a:t>
            </a:r>
            <a:r>
              <a:rPr lang="zh-CN" altLang="en-US" dirty="0"/>
              <a:t>连接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zh-CN" altLang="en-US" dirty="0" smtClean="0"/>
              <a:t>         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：消息</a:t>
            </a:r>
            <a:r>
              <a:rPr lang="zh-CN" altLang="en-US" dirty="0"/>
              <a:t>由</a:t>
            </a:r>
            <a:r>
              <a:rPr lang="en-US" altLang="zh-CN" dirty="0"/>
              <a:t>producer</a:t>
            </a:r>
            <a:r>
              <a:rPr lang="zh-CN" altLang="en-US" dirty="0"/>
              <a:t>直接通过</a:t>
            </a:r>
            <a:r>
              <a:rPr lang="en-US" altLang="zh-CN" dirty="0"/>
              <a:t>socket</a:t>
            </a:r>
            <a:r>
              <a:rPr lang="zh-CN" altLang="en-US" dirty="0"/>
              <a:t>发送到</a:t>
            </a:r>
            <a:r>
              <a:rPr lang="en-US" altLang="zh-CN" dirty="0"/>
              <a:t>broker,</a:t>
            </a:r>
            <a:r>
              <a:rPr lang="zh-CN" altLang="en-US" dirty="0"/>
              <a:t>中间不会经过</a:t>
            </a:r>
            <a:r>
              <a:rPr lang="zh-CN" altLang="en-US" dirty="0" smtClean="0"/>
              <a:t>任何</a:t>
            </a:r>
            <a:r>
              <a:rPr lang="en-US" altLang="zh-CN" dirty="0" smtClean="0"/>
              <a:t>“</a:t>
            </a:r>
            <a:r>
              <a:rPr lang="zh-CN" altLang="en-US" dirty="0" smtClean="0"/>
              <a:t>路由层</a:t>
            </a:r>
            <a:r>
              <a:rPr lang="en-US" altLang="zh-CN" dirty="0" smtClean="0"/>
              <a:t>”.</a:t>
            </a:r>
            <a:r>
              <a:rPr lang="zh-CN" altLang="en-US" dirty="0" smtClean="0"/>
              <a:t> 消息</a:t>
            </a:r>
            <a:r>
              <a:rPr lang="zh-CN" altLang="en-US" dirty="0"/>
              <a:t>被路由到哪个</a:t>
            </a:r>
            <a:r>
              <a:rPr lang="en-US" altLang="zh-CN" dirty="0"/>
              <a:t>partition</a:t>
            </a:r>
            <a:r>
              <a:rPr lang="zh-CN" altLang="en-US" dirty="0"/>
              <a:t>上</a:t>
            </a:r>
            <a:r>
              <a:rPr lang="en-US" altLang="zh-CN" dirty="0"/>
              <a:t>,</a:t>
            </a:r>
            <a:r>
              <a:rPr lang="zh-CN" altLang="en-US" dirty="0"/>
              <a:t>有</a:t>
            </a:r>
            <a:r>
              <a:rPr lang="en-US" altLang="zh-CN" dirty="0"/>
              <a:t>producer</a:t>
            </a:r>
            <a:r>
              <a:rPr lang="zh-CN" altLang="en-US" dirty="0"/>
              <a:t>客户</a:t>
            </a:r>
            <a:r>
              <a:rPr lang="zh-CN" altLang="en-US" dirty="0" smtClean="0"/>
              <a:t>端的算法决定。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 smtClean="0"/>
              <a:t>比如可以采用</a:t>
            </a:r>
            <a:r>
              <a:rPr lang="en-US" altLang="zh-CN" dirty="0" smtClean="0"/>
              <a:t>"</a:t>
            </a:r>
            <a:r>
              <a:rPr lang="en-US" altLang="zh-CN" dirty="0" err="1"/>
              <a:t>random""key</a:t>
            </a:r>
            <a:r>
              <a:rPr lang="en-US" altLang="zh-CN" dirty="0"/>
              <a:t>-hash""</a:t>
            </a:r>
            <a:r>
              <a:rPr lang="zh-CN" altLang="en-US" dirty="0"/>
              <a:t>轮询</a:t>
            </a:r>
            <a:r>
              <a:rPr lang="en-US" altLang="zh-CN" dirty="0"/>
              <a:t>"</a:t>
            </a:r>
            <a:r>
              <a:rPr lang="zh-CN" altLang="en-US" dirty="0" smtClean="0"/>
              <a:t>等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0013" y="3825122"/>
            <a:ext cx="80152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Consumer</a:t>
            </a:r>
            <a:r>
              <a:rPr lang="zh-CN" altLang="en-US" b="1" dirty="0"/>
              <a:t>均衡</a:t>
            </a:r>
            <a:r>
              <a:rPr lang="zh-CN" altLang="en-US" b="1" dirty="0" smtClean="0"/>
              <a:t>算法</a:t>
            </a:r>
            <a:endParaRPr lang="en-US" altLang="zh-CN" dirty="0" smtClean="0"/>
          </a:p>
          <a:p>
            <a:r>
              <a:rPr lang="zh-CN" altLang="en-US" dirty="0" smtClean="0"/>
              <a:t>当</a:t>
            </a:r>
            <a:r>
              <a:rPr lang="zh-CN" altLang="en-US" dirty="0"/>
              <a:t>一个</a:t>
            </a:r>
            <a:r>
              <a:rPr lang="en-US" altLang="zh-CN" dirty="0"/>
              <a:t>group</a:t>
            </a:r>
            <a:r>
              <a:rPr lang="zh-CN" altLang="en-US" dirty="0"/>
              <a:t>中</a:t>
            </a:r>
            <a:r>
              <a:rPr lang="en-US" altLang="zh-CN" dirty="0"/>
              <a:t>,</a:t>
            </a:r>
            <a:r>
              <a:rPr lang="zh-CN" altLang="en-US" dirty="0"/>
              <a:t>有</a:t>
            </a:r>
            <a:r>
              <a:rPr lang="en-US" altLang="zh-CN" dirty="0"/>
              <a:t>consumer</a:t>
            </a:r>
            <a:r>
              <a:rPr lang="zh-CN" altLang="en-US" dirty="0"/>
              <a:t>加入或者离开时</a:t>
            </a:r>
            <a:r>
              <a:rPr lang="en-US" altLang="zh-CN" dirty="0"/>
              <a:t>,</a:t>
            </a:r>
            <a:r>
              <a:rPr lang="zh-CN" altLang="en-US" dirty="0"/>
              <a:t>会触发</a:t>
            </a:r>
            <a:r>
              <a:rPr lang="en-US" altLang="zh-CN" dirty="0"/>
              <a:t>partitions</a:t>
            </a:r>
            <a:r>
              <a:rPr lang="zh-CN" altLang="en-US" dirty="0"/>
              <a:t>均衡</a:t>
            </a:r>
            <a:r>
              <a:rPr lang="en-US" altLang="zh-CN" dirty="0"/>
              <a:t>.</a:t>
            </a:r>
            <a:r>
              <a:rPr lang="zh-CN" altLang="en-US" dirty="0"/>
              <a:t>均衡的最终目的</a:t>
            </a:r>
            <a:r>
              <a:rPr lang="en-US" altLang="zh-CN" dirty="0"/>
              <a:t>,</a:t>
            </a:r>
            <a:r>
              <a:rPr lang="zh-CN" altLang="en-US" dirty="0"/>
              <a:t>是提升</a:t>
            </a:r>
            <a:r>
              <a:rPr lang="en-US" altLang="zh-CN" dirty="0"/>
              <a:t>topic</a:t>
            </a:r>
            <a:r>
              <a:rPr lang="zh-CN" altLang="en-US" dirty="0"/>
              <a:t>的并发消费能力</a:t>
            </a:r>
            <a:r>
              <a:rPr lang="en-US" altLang="zh-CN" dirty="0"/>
              <a:t>.</a:t>
            </a:r>
            <a:br>
              <a:rPr lang="en-US" altLang="zh-CN" dirty="0"/>
            </a:br>
            <a:r>
              <a:rPr lang="en-US" altLang="zh-CN" dirty="0"/>
              <a:t>1) </a:t>
            </a:r>
            <a:r>
              <a:rPr lang="zh-CN" altLang="en-US" dirty="0"/>
              <a:t>假如</a:t>
            </a:r>
            <a:r>
              <a:rPr lang="en-US" altLang="zh-CN" dirty="0"/>
              <a:t>topic1,</a:t>
            </a:r>
            <a:r>
              <a:rPr lang="zh-CN" altLang="en-US" dirty="0"/>
              <a:t>具有如下</a:t>
            </a:r>
            <a:r>
              <a:rPr lang="en-US" altLang="zh-CN" dirty="0"/>
              <a:t>partitions: P0,P1,P2,P3</a:t>
            </a:r>
            <a:br>
              <a:rPr lang="en-US" altLang="zh-CN" dirty="0"/>
            </a:br>
            <a:r>
              <a:rPr lang="en-US" altLang="zh-CN" dirty="0"/>
              <a:t>2) </a:t>
            </a:r>
            <a:r>
              <a:rPr lang="zh-CN" altLang="en-US" dirty="0"/>
              <a:t>加入</a:t>
            </a:r>
            <a:r>
              <a:rPr lang="en-US" altLang="zh-CN" dirty="0"/>
              <a:t>group</a:t>
            </a:r>
            <a:r>
              <a:rPr lang="zh-CN" altLang="en-US" dirty="0"/>
              <a:t>中</a:t>
            </a:r>
            <a:r>
              <a:rPr lang="en-US" altLang="zh-CN" dirty="0"/>
              <a:t>,</a:t>
            </a:r>
            <a:r>
              <a:rPr lang="zh-CN" altLang="en-US" dirty="0"/>
              <a:t>有如下</a:t>
            </a:r>
            <a:r>
              <a:rPr lang="en-US" altLang="zh-CN" dirty="0"/>
              <a:t>consumer: C0,C1</a:t>
            </a:r>
            <a:br>
              <a:rPr lang="en-US" altLang="zh-CN" dirty="0"/>
            </a:br>
            <a:r>
              <a:rPr lang="en-US" altLang="zh-CN" dirty="0"/>
              <a:t>3) </a:t>
            </a:r>
            <a:r>
              <a:rPr lang="zh-CN" altLang="en-US" dirty="0"/>
              <a:t>首先根据</a:t>
            </a:r>
            <a:r>
              <a:rPr lang="en-US" altLang="zh-CN" dirty="0"/>
              <a:t>partition</a:t>
            </a:r>
            <a:r>
              <a:rPr lang="zh-CN" altLang="en-US" dirty="0"/>
              <a:t>索引号对</a:t>
            </a:r>
            <a:r>
              <a:rPr lang="en-US" altLang="zh-CN" dirty="0"/>
              <a:t>partitions</a:t>
            </a:r>
            <a:r>
              <a:rPr lang="zh-CN" altLang="en-US" dirty="0"/>
              <a:t>排序</a:t>
            </a:r>
            <a:r>
              <a:rPr lang="en-US" altLang="zh-CN" dirty="0"/>
              <a:t>: P0,P1,P2,P3</a:t>
            </a:r>
            <a:br>
              <a:rPr lang="en-US" altLang="zh-CN" dirty="0"/>
            </a:br>
            <a:r>
              <a:rPr lang="en-US" altLang="zh-CN" dirty="0"/>
              <a:t>4) </a:t>
            </a:r>
            <a:r>
              <a:rPr lang="zh-CN" altLang="en-US" dirty="0"/>
              <a:t>根据</a:t>
            </a:r>
            <a:r>
              <a:rPr lang="en-US" altLang="zh-CN" dirty="0" err="1"/>
              <a:t>consumer.id</a:t>
            </a:r>
            <a:r>
              <a:rPr lang="zh-CN" altLang="en-US" dirty="0"/>
              <a:t>排序</a:t>
            </a:r>
            <a:r>
              <a:rPr lang="en-US" altLang="zh-CN" dirty="0"/>
              <a:t>: C0,C1</a:t>
            </a:r>
            <a:br>
              <a:rPr lang="en-US" altLang="zh-CN" dirty="0"/>
            </a:br>
            <a:r>
              <a:rPr lang="en-US" altLang="zh-CN" dirty="0"/>
              <a:t>5) </a:t>
            </a:r>
            <a:r>
              <a:rPr lang="zh-CN" altLang="en-US" dirty="0"/>
              <a:t>计算倍数</a:t>
            </a:r>
            <a:r>
              <a:rPr lang="en-US" altLang="zh-CN" dirty="0"/>
              <a:t>: M = [P0,P1,P2,P3].size / [C0,C1].size,</a:t>
            </a:r>
            <a:r>
              <a:rPr lang="zh-CN" altLang="en-US" dirty="0"/>
              <a:t>本例值</a:t>
            </a:r>
            <a:r>
              <a:rPr lang="en-US" altLang="zh-CN" dirty="0"/>
              <a:t>M=2(</a:t>
            </a:r>
            <a:r>
              <a:rPr lang="zh-CN" altLang="en-US" dirty="0"/>
              <a:t>向上取整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6) </a:t>
            </a:r>
            <a:r>
              <a:rPr lang="zh-CN" altLang="en-US" dirty="0"/>
              <a:t>然后依次分配</a:t>
            </a:r>
            <a:r>
              <a:rPr lang="en-US" altLang="zh-CN" dirty="0"/>
              <a:t>partitions: C0 = [P0,P1],C1=[P2,P3</a:t>
            </a:r>
            <a:r>
              <a:rPr lang="en-US" altLang="zh-CN" dirty="0" smtClean="0"/>
              <a:t>]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057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17825</TotalTime>
  <Words>2663</Words>
  <Application>Microsoft Macintosh PowerPoint</Application>
  <PresentationFormat>全屏显示(4:3)</PresentationFormat>
  <Paragraphs>248</Paragraphs>
  <Slides>28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Calibri</vt:lpstr>
      <vt:lpstr>DengXian</vt:lpstr>
      <vt:lpstr>Wingdings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486</cp:revision>
  <cp:lastPrinted>2014-07-16T02:23:04Z</cp:lastPrinted>
  <dcterms:created xsi:type="dcterms:W3CDTF">2014-05-13T08:02:44Z</dcterms:created>
  <dcterms:modified xsi:type="dcterms:W3CDTF">2017-10-23T10:52:01Z</dcterms:modified>
</cp:coreProperties>
</file>